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17"/>
  </p:notesMasterIdLst>
  <p:sldIdLst>
    <p:sldId id="259" r:id="rId3"/>
    <p:sldId id="289" r:id="rId4"/>
    <p:sldId id="298" r:id="rId5"/>
    <p:sldId id="290" r:id="rId6"/>
    <p:sldId id="306" r:id="rId7"/>
    <p:sldId id="299" r:id="rId8"/>
    <p:sldId id="300" r:id="rId9"/>
    <p:sldId id="301" r:id="rId10"/>
    <p:sldId id="294" r:id="rId11"/>
    <p:sldId id="302" r:id="rId12"/>
    <p:sldId id="304" r:id="rId13"/>
    <p:sldId id="303" r:id="rId14"/>
    <p:sldId id="305" r:id="rId15"/>
    <p:sldId id="297" r:id="rId16"/>
  </p:sldIdLst>
  <p:sldSz cx="12192000" cy="6858000"/>
  <p:notesSz cx="6858000" cy="9926638"/>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D17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38"/>
    <p:restoredTop sz="94671"/>
  </p:normalViewPr>
  <p:slideViewPr>
    <p:cSldViewPr snapToGrid="0" snapToObjects="1">
      <p:cViewPr varScale="1">
        <p:scale>
          <a:sx n="62" d="100"/>
          <a:sy n="62" d="100"/>
        </p:scale>
        <p:origin x="860" y="268"/>
      </p:cViewPr>
      <p:guideLst>
        <p:guide orient="horz" pos="116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15F403D3-9B55-444E-821A-A38ED2645280}" type="datetimeFigureOut">
              <a:rPr lang="es-CL" smtClean="0"/>
              <a:t>07-05-2025</a:t>
            </a:fld>
            <a:endParaRPr lang="es-CL"/>
          </a:p>
        </p:txBody>
      </p:sp>
      <p:sp>
        <p:nvSpPr>
          <p:cNvPr id="4" name="Marcador de imagen de diapositiva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B778BD14-0AB3-6B46-A5F8-D2C43BCE276F}" type="slidenum">
              <a:rPr lang="es-CL" smtClean="0"/>
              <a:t>‹Nº›</a:t>
            </a:fld>
            <a:endParaRPr lang="es-CL"/>
          </a:p>
        </p:txBody>
      </p:sp>
    </p:spTree>
    <p:extLst>
      <p:ext uri="{BB962C8B-B14F-4D97-AF65-F5344CB8AC3E}">
        <p14:creationId xmlns:p14="http://schemas.microsoft.com/office/powerpoint/2010/main" val="256435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73DDA-BF19-924E-9EF2-A2F5182D976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2C97827-6FC6-E847-8B2B-F92CF429F9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8633FC43-DC10-BB43-ADC5-399D69CEF747}"/>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2FF0FB0F-164C-2B4B-B5B8-0D230760182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5D03B1E-29DB-234B-95CE-63C05A8BDB26}"/>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127963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EBE04-9CDD-AE48-8A74-1608545B6DC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48D55841-2559-A340-BABC-2BC56B0D994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F721D87-03E0-7C47-BAE9-8418204A1C04}"/>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D4B4CB43-7CB5-F446-B9CC-93DDA4BEDA3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7086BE1-3CB7-3842-83CF-D5669F8E8878}"/>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0771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3AC740F-7E02-A74D-BB88-26E2878BB46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7595469D-72AF-F448-AEB5-1176F52EE7A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9438182-59FD-EA44-AFCA-CB8C75AE8698}"/>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7B2B6B61-44E5-A144-A3CE-53377F03246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D1ABF6F-2BD6-064B-8385-7ECFC92201E5}"/>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860429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6DA959-43CD-4542-8EDA-58018144223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BC77980-46D5-CD49-AD88-762854009A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2B362DE-5E51-4C42-91E5-47AD5E18C67E}"/>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98C87AC4-6BF4-8A44-8AE8-157F22EEFF3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7DF015B-E118-B643-AA1E-1C0FD3C35052}"/>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61145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88847E-D50B-5B49-B81F-0C2C3FB4D1A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D1FDBE1-D656-E942-AFE8-14CC8EDEB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781E988-50B1-A04F-953D-EEDBE3999E30}"/>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EA68B2CE-D704-D04A-9A30-07ABEA07B33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FD91FF6-8D2B-6F41-9E70-2E2206984B9A}"/>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44609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EDF805-7506-B646-9BD3-952A94B08C3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0E1F6AB-E663-9A4C-9762-96FE26B26D4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419BD548-9EB2-6F42-AFA6-977F669AEE9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C21F8F30-13EB-AE46-9136-DDC93CEBEFEE}"/>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6" name="Marcador de pie de página 5">
            <a:extLst>
              <a:ext uri="{FF2B5EF4-FFF2-40B4-BE49-F238E27FC236}">
                <a16:creationId xmlns:a16="http://schemas.microsoft.com/office/drawing/2014/main" id="{0B4BAB68-E7CF-D94F-B1C5-C94F1183B7F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1F66552-752F-B847-9CC4-2CBBC91A19DD}"/>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75611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C19C27-A04A-674A-BC2B-B9B92488B1C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F0C27D7-D942-FA4C-ABC2-3E08528DD6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F395248-50FD-374B-AFE3-EAC17399F4C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215728A-0BAA-5640-B2A2-575AA367FD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7F52CE2-4CBD-CC4D-8E95-3A64DFCBD2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6CFF57A-EAE6-074F-81F7-7AB03C0F1B23}"/>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8" name="Marcador de pie de página 7">
            <a:extLst>
              <a:ext uri="{FF2B5EF4-FFF2-40B4-BE49-F238E27FC236}">
                <a16:creationId xmlns:a16="http://schemas.microsoft.com/office/drawing/2014/main" id="{CDBC8A4C-0019-6C49-BA90-F017AA03CBDB}"/>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CDF38FE-7496-6B4C-916D-563EB11B95CE}"/>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336122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B4DA6-E3C7-CD4D-AA7D-42D90FBA0D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7519A531-CB15-B340-8373-CF4F146045ED}"/>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4" name="Marcador de pie de página 3">
            <a:extLst>
              <a:ext uri="{FF2B5EF4-FFF2-40B4-BE49-F238E27FC236}">
                <a16:creationId xmlns:a16="http://schemas.microsoft.com/office/drawing/2014/main" id="{BDBC17AB-B59D-7141-8ACA-428FBA6A36D0}"/>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6F851CFF-90B6-DB4C-9A9B-D558740C9846}"/>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424189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2433A4C-4CD4-C44C-B4E9-FE089F1A845B}"/>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3" name="Marcador de pie de página 2">
            <a:extLst>
              <a:ext uri="{FF2B5EF4-FFF2-40B4-BE49-F238E27FC236}">
                <a16:creationId xmlns:a16="http://schemas.microsoft.com/office/drawing/2014/main" id="{7621BE1F-C565-FD4C-9298-6986FDC35AE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14692C24-2487-6A4C-9EC0-DE31E3A4FAA5}"/>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337680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6AD742-4A7A-3547-809F-46D8A5FEDF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7483F8B-0255-B74F-9032-B92577048D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CF66DDED-D292-1441-9D87-A649141AC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E552B5-61A3-FE49-B4FE-4945A60A7A41}"/>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6" name="Marcador de pie de página 5">
            <a:extLst>
              <a:ext uri="{FF2B5EF4-FFF2-40B4-BE49-F238E27FC236}">
                <a16:creationId xmlns:a16="http://schemas.microsoft.com/office/drawing/2014/main" id="{FBE94F73-2FFF-5346-AA8D-D963E31F839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5FCF7E1-B9BF-6E4E-A8A3-0723611B12D8}"/>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18054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FC0A02-C53F-1F4E-9EFB-337402EBA8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B9128DA-5AEB-A543-920F-6C6CFF6E91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503925F-978E-CA44-9DC5-8224F27F9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0A37-7996-6645-B4C4-351555DA0CE6}"/>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6" name="Marcador de pie de página 5">
            <a:extLst>
              <a:ext uri="{FF2B5EF4-FFF2-40B4-BE49-F238E27FC236}">
                <a16:creationId xmlns:a16="http://schemas.microsoft.com/office/drawing/2014/main" id="{1A0D3EE1-B5D1-C048-B2E4-CE71FB0748F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841B01C-1DE3-6749-BDDA-341507156C98}"/>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558037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722B2C5-5476-744B-9761-99E62F46F8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048D9A4-D0A7-0E45-9DBC-743D1E979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18E721C-52E5-484A-BFCA-74ACD03B6D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550FB0EA-9F59-BD4D-AC56-9C25F5166F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4B39472-0121-484D-BF8B-D2BDB26A59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2AC42-9BDD-AA4D-B051-18A5815D2014}" type="slidenum">
              <a:rPr lang="es-CL" smtClean="0"/>
              <a:t>‹Nº›</a:t>
            </a:fld>
            <a:endParaRPr lang="es-CL"/>
          </a:p>
        </p:txBody>
      </p:sp>
    </p:spTree>
    <p:extLst>
      <p:ext uri="{BB962C8B-B14F-4D97-AF65-F5344CB8AC3E}">
        <p14:creationId xmlns:p14="http://schemas.microsoft.com/office/powerpoint/2010/main" val="634033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arnha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garnham.com/"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772FF30E-3E83-5E41-ADC4-7D8C324B48A4}"/>
              </a:ext>
            </a:extLst>
          </p:cNvPr>
          <p:cNvSpPr/>
          <p:nvPr/>
        </p:nvSpPr>
        <p:spPr>
          <a:xfrm>
            <a:off x="0" y="6621694"/>
            <a:ext cx="12192000" cy="236306"/>
          </a:xfrm>
          <a:prstGeom prst="rect">
            <a:avLst/>
          </a:prstGeom>
          <a:solidFill>
            <a:srgbClr val="8D171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4" name="Imagen 13">
            <a:hlinkClick r:id="rId2"/>
            <a:extLst>
              <a:ext uri="{FF2B5EF4-FFF2-40B4-BE49-F238E27FC236}">
                <a16:creationId xmlns:a16="http://schemas.microsoft.com/office/drawing/2014/main" id="{A1813830-D01E-3140-8282-169E78F5576B}"/>
              </a:ext>
            </a:extLst>
          </p:cNvPr>
          <p:cNvPicPr>
            <a:picLocks noChangeAspect="1"/>
          </p:cNvPicPr>
          <p:nvPr/>
        </p:nvPicPr>
        <p:blipFill>
          <a:blip r:embed="rId3"/>
          <a:stretch>
            <a:fillRect/>
          </a:stretch>
        </p:blipFill>
        <p:spPr>
          <a:xfrm>
            <a:off x="293599" y="6014856"/>
            <a:ext cx="3343453" cy="489042"/>
          </a:xfrm>
          <a:prstGeom prst="rect">
            <a:avLst/>
          </a:prstGeom>
        </p:spPr>
      </p:pic>
      <p:sp>
        <p:nvSpPr>
          <p:cNvPr id="3" name="TextBox 2">
            <a:extLst>
              <a:ext uri="{FF2B5EF4-FFF2-40B4-BE49-F238E27FC236}">
                <a16:creationId xmlns:a16="http://schemas.microsoft.com/office/drawing/2014/main" id="{4DA8BF3A-D909-B5A9-B82A-37E8A04FCF0E}"/>
              </a:ext>
            </a:extLst>
          </p:cNvPr>
          <p:cNvSpPr txBox="1"/>
          <p:nvPr/>
        </p:nvSpPr>
        <p:spPr>
          <a:xfrm>
            <a:off x="902044" y="1767018"/>
            <a:ext cx="10602097" cy="3170099"/>
          </a:xfrm>
          <a:prstGeom prst="rect">
            <a:avLst/>
          </a:prstGeom>
          <a:noFill/>
        </p:spPr>
        <p:txBody>
          <a:bodyPr wrap="square">
            <a:spAutoFit/>
          </a:bodyPr>
          <a:lstStyle/>
          <a:p>
            <a:pPr algn="ctr"/>
            <a:r>
              <a:rPr lang="es-ES" sz="5000" b="1" dirty="0">
                <a:solidFill>
                  <a:schemeClr val="bg2">
                    <a:lumMod val="25000"/>
                  </a:schemeClr>
                </a:solidFill>
                <a:latin typeface="Futura Light"/>
                <a:cs typeface="Futura Medium" panose="020B0602020204020303"/>
              </a:rPr>
              <a:t>Algunos Desafíos </a:t>
            </a:r>
          </a:p>
          <a:p>
            <a:pPr algn="ctr"/>
            <a:r>
              <a:rPr lang="es-ES" sz="5000" b="1" dirty="0">
                <a:solidFill>
                  <a:schemeClr val="bg2">
                    <a:lumMod val="25000"/>
                  </a:schemeClr>
                </a:solidFill>
                <a:latin typeface="Futura Light"/>
                <a:cs typeface="Futura Medium" panose="020B0602020204020303"/>
              </a:rPr>
              <a:t>que presenta el </a:t>
            </a:r>
          </a:p>
          <a:p>
            <a:pPr algn="ctr"/>
            <a:r>
              <a:rPr lang="es-ES" sz="5000" b="1" dirty="0">
                <a:solidFill>
                  <a:schemeClr val="bg2">
                    <a:lumMod val="25000"/>
                  </a:schemeClr>
                </a:solidFill>
                <a:latin typeface="Futura Light"/>
                <a:cs typeface="Futura Medium" panose="020B0602020204020303"/>
              </a:rPr>
              <a:t>Reavalúo de Bienes Raíces</a:t>
            </a:r>
          </a:p>
          <a:p>
            <a:pPr algn="ctr"/>
            <a:r>
              <a:rPr lang="es-ES" sz="5000" b="1" dirty="0">
                <a:solidFill>
                  <a:schemeClr val="bg2">
                    <a:lumMod val="25000"/>
                  </a:schemeClr>
                </a:solidFill>
                <a:latin typeface="Futura Light"/>
                <a:cs typeface="Futura Medium" panose="020B0602020204020303"/>
              </a:rPr>
              <a:t>Agrícolas</a:t>
            </a:r>
          </a:p>
        </p:txBody>
      </p:sp>
      <p:sp>
        <p:nvSpPr>
          <p:cNvPr id="2" name="TextBox 1">
            <a:extLst>
              <a:ext uri="{FF2B5EF4-FFF2-40B4-BE49-F238E27FC236}">
                <a16:creationId xmlns:a16="http://schemas.microsoft.com/office/drawing/2014/main" id="{F70F7D5F-224B-70E8-0E3E-785EF6266BD9}"/>
              </a:ext>
            </a:extLst>
          </p:cNvPr>
          <p:cNvSpPr txBox="1"/>
          <p:nvPr/>
        </p:nvSpPr>
        <p:spPr>
          <a:xfrm>
            <a:off x="9181070" y="5659393"/>
            <a:ext cx="2629951" cy="707886"/>
          </a:xfrm>
          <a:prstGeom prst="rect">
            <a:avLst/>
          </a:prstGeom>
          <a:noFill/>
        </p:spPr>
        <p:txBody>
          <a:bodyPr wrap="none" rtlCol="0">
            <a:spAutoFit/>
          </a:bodyPr>
          <a:lstStyle/>
          <a:p>
            <a:pPr algn="ctr"/>
            <a:r>
              <a:rPr lang="es-ES" sz="2200" dirty="0"/>
              <a:t>Arturo Garnham</a:t>
            </a:r>
          </a:p>
          <a:p>
            <a:pPr algn="ctr"/>
            <a:r>
              <a:rPr lang="es-ES" dirty="0"/>
              <a:t>agarnham@garnham.com</a:t>
            </a:r>
            <a:endParaRPr lang="es-CL" dirty="0"/>
          </a:p>
        </p:txBody>
      </p:sp>
      <p:sp>
        <p:nvSpPr>
          <p:cNvPr id="4" name="TextBox 1">
            <a:extLst>
              <a:ext uri="{FF2B5EF4-FFF2-40B4-BE49-F238E27FC236}">
                <a16:creationId xmlns:a16="http://schemas.microsoft.com/office/drawing/2014/main" id="{384890CA-59FE-1AE1-DC9A-0845DFEE17C2}"/>
              </a:ext>
            </a:extLst>
          </p:cNvPr>
          <p:cNvSpPr txBox="1"/>
          <p:nvPr/>
        </p:nvSpPr>
        <p:spPr>
          <a:xfrm>
            <a:off x="9308347" y="416898"/>
            <a:ext cx="2375395" cy="430887"/>
          </a:xfrm>
          <a:prstGeom prst="rect">
            <a:avLst/>
          </a:prstGeom>
          <a:noFill/>
        </p:spPr>
        <p:txBody>
          <a:bodyPr wrap="none" rtlCol="0">
            <a:spAutoFit/>
          </a:bodyPr>
          <a:lstStyle/>
          <a:p>
            <a:pPr algn="ctr"/>
            <a:r>
              <a:rPr lang="es-ES" sz="2200" dirty="0"/>
              <a:t>7 de Mayo de 2025</a:t>
            </a:r>
            <a:endParaRPr lang="es-CL" dirty="0"/>
          </a:p>
        </p:txBody>
      </p:sp>
    </p:spTree>
    <p:extLst>
      <p:ext uri="{BB962C8B-B14F-4D97-AF65-F5344CB8AC3E}">
        <p14:creationId xmlns:p14="http://schemas.microsoft.com/office/powerpoint/2010/main" val="2175061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70F402-E49B-C778-A966-700B2F20CA1E}"/>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CEA85E9F-66EC-7D62-CBE4-A48A23873358}"/>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FAAFC2CC-F309-5746-ADC0-8E79E0C0CD05}"/>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¿Cómo fija los valores el SII?</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78E2B6B5-8368-15BD-9121-579453D99341}"/>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BD03EAE3-1940-318B-1673-3CBC7D017053}"/>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1B3F9174-C0F4-4958-1023-A94505743479}"/>
              </a:ext>
            </a:extLst>
          </p:cNvPr>
          <p:cNvSpPr/>
          <p:nvPr/>
        </p:nvSpPr>
        <p:spPr>
          <a:xfrm>
            <a:off x="665057" y="995334"/>
            <a:ext cx="11306369" cy="5324535"/>
          </a:xfrm>
          <a:prstGeom prst="rect">
            <a:avLst/>
          </a:prstGeom>
        </p:spPr>
        <p:txBody>
          <a:bodyPr wrap="square">
            <a:spAutoFit/>
          </a:bodyPr>
          <a:lstStyle/>
          <a:p>
            <a:pPr marL="285750" indent="-285750" algn="just">
              <a:buFont typeface="Wingdings" panose="05000000000000000000" pitchFamily="2" charset="2"/>
              <a:buChar char="Ø"/>
            </a:pPr>
            <a:r>
              <a:rPr lang="es-419" sz="2000" b="1" dirty="0">
                <a:solidFill>
                  <a:schemeClr val="tx1">
                    <a:lumMod val="75000"/>
                    <a:lumOff val="25000"/>
                  </a:schemeClr>
                </a:solidFill>
                <a:latin typeface="Futura Light"/>
                <a:cs typeface="Futura Medium" panose="020B0602020204020303" pitchFamily="34" charset="-79"/>
              </a:rPr>
              <a:t>Con fecha 28 de diciembre de 2023, el SII emitió la Resolución Ex. 150: </a:t>
            </a:r>
          </a:p>
          <a:p>
            <a:pPr marL="285750" indent="-285750" algn="just">
              <a:buFont typeface="Wingdings" panose="05000000000000000000" pitchFamily="2" charset="2"/>
              <a:buChar char="Ø"/>
            </a:pPr>
            <a:endParaRPr lang="es-419" sz="2000" b="1" dirty="0">
              <a:solidFill>
                <a:schemeClr val="tx1">
                  <a:lumMod val="75000"/>
                  <a:lumOff val="25000"/>
                </a:schemeClr>
              </a:solidFill>
              <a:latin typeface="Futura Light"/>
              <a:cs typeface="Futura Medium" panose="020B0602020204020303" pitchFamily="34" charset="-79"/>
            </a:endParaRPr>
          </a:p>
          <a:p>
            <a:pPr algn="just"/>
            <a:r>
              <a:rPr lang="es-MX" sz="2000" b="0" i="0" dirty="0">
                <a:solidFill>
                  <a:srgbClr val="000000"/>
                </a:solidFill>
                <a:effectLst/>
                <a:latin typeface="Futura Light"/>
              </a:rPr>
              <a:t>“FIJA DEFINICIONES TÉCNICAS Y APRUEBA TABLAS DE VALORES DE TERRENOS Y CONSTRUCCIONES PARA EL REAVALÚO DE LOS BIENES RAÍCES DE LA PRIMERA SERIE AGRÍCOLA”  En virtud de estas facultades el SII </a:t>
            </a:r>
            <a:r>
              <a:rPr lang="es-MX" sz="2000" dirty="0">
                <a:solidFill>
                  <a:schemeClr val="tx1">
                    <a:lumMod val="75000"/>
                    <a:lumOff val="25000"/>
                  </a:schemeClr>
                </a:solidFill>
                <a:latin typeface="Futura Light"/>
                <a:cs typeface="Futura Medium" panose="020B0602020204020303" pitchFamily="34" charset="-79"/>
              </a:rPr>
              <a:t>crea </a:t>
            </a:r>
            <a:r>
              <a:rPr lang="es-MX" sz="2000" b="0" i="0" dirty="0">
                <a:solidFill>
                  <a:srgbClr val="000000"/>
                </a:solidFill>
                <a:effectLst/>
                <a:latin typeface="Futura Light"/>
              </a:rPr>
              <a:t>“tablas de clasificación de los terrenos y mapas y tablas de ubicación”. </a:t>
            </a:r>
          </a:p>
          <a:p>
            <a:pPr algn="just"/>
            <a:endParaRPr lang="es-MX" sz="2000" dirty="0">
              <a:solidFill>
                <a:srgbClr val="000000"/>
              </a:solidFill>
              <a:latin typeface="Courier New" panose="02070309020205020404" pitchFamily="49" charset="0"/>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A través de la Resolución 150, el SII:</a:t>
            </a:r>
          </a:p>
          <a:p>
            <a:pPr algn="just"/>
            <a:r>
              <a:rPr lang="es-MX" sz="2000" dirty="0">
                <a:solidFill>
                  <a:schemeClr val="tx1">
                    <a:lumMod val="75000"/>
                    <a:lumOff val="25000"/>
                  </a:schemeClr>
                </a:solidFill>
                <a:latin typeface="Futura Light" pitchFamily="2" charset="77"/>
                <a:cs typeface="Futura Medium" panose="020B0602020204020303" pitchFamily="34" charset="-79"/>
              </a:rPr>
              <a:t> </a:t>
            </a:r>
          </a:p>
          <a:p>
            <a:pPr algn="just"/>
            <a:r>
              <a:rPr lang="es-MX" sz="2000" dirty="0">
                <a:solidFill>
                  <a:schemeClr val="tx1">
                    <a:lumMod val="75000"/>
                    <a:lumOff val="25000"/>
                  </a:schemeClr>
                </a:solidFill>
                <a:latin typeface="Futura Light" pitchFamily="2" charset="77"/>
                <a:cs typeface="Futura Medium" panose="020B0602020204020303" pitchFamily="34" charset="-79"/>
              </a:rPr>
              <a:t>(a) crea definiciones técnicas  y fija porcentajes de ajuste;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(b) elabora mapas;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(c) establece valores unitarios comunales de los distintos tipos de terrenos y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(d) establece definiciones técnicas, los valores unitarios de las construcciones y los factores de ajuste. </a:t>
            </a:r>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EFBA35CC-85A4-6963-8D51-526926500810}"/>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42633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A4491-B3D4-5FD3-1319-BCDCA5AE5786}"/>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7CC5E656-214D-3FF2-0C5E-D098E96E9A48}"/>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350A0962-D913-084D-CC42-C78AC8335B21}"/>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¿Cómo fija los valores el SII?</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DCEBC963-24EA-6AB3-438F-F459FCCC7A0B}"/>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EEDA4E1A-B5B6-EE74-C29A-B2C7410F8825}"/>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97227700-DD24-D68E-10A8-5DEDF51E63E9}"/>
              </a:ext>
            </a:extLst>
          </p:cNvPr>
          <p:cNvSpPr/>
          <p:nvPr/>
        </p:nvSpPr>
        <p:spPr>
          <a:xfrm>
            <a:off x="831497" y="1610699"/>
            <a:ext cx="11306369" cy="4093428"/>
          </a:xfrm>
          <a:prstGeom prst="rect">
            <a:avLst/>
          </a:prstGeom>
        </p:spPr>
        <p:txBody>
          <a:bodyPr wrap="square">
            <a:spAutoFit/>
          </a:bodyPr>
          <a:lstStyle/>
          <a:p>
            <a:pPr marL="285750" indent="-285750" algn="just">
              <a:buFont typeface="Wingdings" panose="05000000000000000000" pitchFamily="2" charset="2"/>
              <a:buChar char="Ø"/>
            </a:pPr>
            <a:r>
              <a:rPr lang="es-MX" sz="2000" dirty="0">
                <a:solidFill>
                  <a:schemeClr val="tx1">
                    <a:lumMod val="75000"/>
                    <a:lumOff val="25000"/>
                  </a:schemeClr>
                </a:solidFill>
                <a:latin typeface="Futura Light" pitchFamily="2" charset="77"/>
                <a:cs typeface="Futura Medium" panose="020B0602020204020303" pitchFamily="34" charset="-79"/>
              </a:rPr>
              <a:t>Todo lo anterior se detalla en los siguientes anexos:</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Anexo </a:t>
            </a:r>
            <a:r>
              <a:rPr lang="es-MX" sz="2000" dirty="0" err="1">
                <a:solidFill>
                  <a:schemeClr val="tx1">
                    <a:lumMod val="75000"/>
                    <a:lumOff val="25000"/>
                  </a:schemeClr>
                </a:solidFill>
                <a:latin typeface="Futura Light" pitchFamily="2" charset="77"/>
                <a:cs typeface="Futura Medium" panose="020B0602020204020303" pitchFamily="34" charset="-79"/>
              </a:rPr>
              <a:t>N°</a:t>
            </a:r>
            <a:r>
              <a:rPr lang="es-MX" sz="2000" dirty="0">
                <a:solidFill>
                  <a:schemeClr val="tx1">
                    <a:lumMod val="75000"/>
                    <a:lumOff val="25000"/>
                  </a:schemeClr>
                </a:solidFill>
                <a:latin typeface="Futura Light" pitchFamily="2" charset="77"/>
                <a:cs typeface="Futura Medium" panose="020B0602020204020303" pitchFamily="34" charset="-79"/>
              </a:rPr>
              <a:t> 1: Mapas y tablas de ubicación.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Anexo </a:t>
            </a:r>
            <a:r>
              <a:rPr lang="es-MX" sz="2000" dirty="0" err="1">
                <a:solidFill>
                  <a:schemeClr val="tx1">
                    <a:lumMod val="75000"/>
                    <a:lumOff val="25000"/>
                  </a:schemeClr>
                </a:solidFill>
                <a:latin typeface="Futura Light" pitchFamily="2" charset="77"/>
                <a:cs typeface="Futura Medium" panose="020B0602020204020303" pitchFamily="34" charset="-79"/>
              </a:rPr>
              <a:t>N°</a:t>
            </a:r>
            <a:r>
              <a:rPr lang="es-MX" sz="2000" dirty="0">
                <a:solidFill>
                  <a:schemeClr val="tx1">
                    <a:lumMod val="75000"/>
                    <a:lumOff val="25000"/>
                  </a:schemeClr>
                </a:solidFill>
                <a:latin typeface="Futura Light" pitchFamily="2" charset="77"/>
                <a:cs typeface="Futura Medium" panose="020B0602020204020303" pitchFamily="34" charset="-79"/>
              </a:rPr>
              <a:t> 2: Tasación de terrenos (suelos), contiene consideraciones generales y fórmulas para la determinación del avalúo.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Anexo </a:t>
            </a:r>
            <a:r>
              <a:rPr lang="es-MX" sz="2000" dirty="0" err="1">
                <a:solidFill>
                  <a:schemeClr val="tx1">
                    <a:lumMod val="75000"/>
                    <a:lumOff val="25000"/>
                  </a:schemeClr>
                </a:solidFill>
                <a:latin typeface="Futura Light" pitchFamily="2" charset="77"/>
                <a:cs typeface="Futura Medium" panose="020B0602020204020303" pitchFamily="34" charset="-79"/>
              </a:rPr>
              <a:t>N°</a:t>
            </a:r>
            <a:r>
              <a:rPr lang="es-MX" sz="2000" dirty="0">
                <a:solidFill>
                  <a:schemeClr val="tx1">
                    <a:lumMod val="75000"/>
                    <a:lumOff val="25000"/>
                  </a:schemeClr>
                </a:solidFill>
                <a:latin typeface="Futura Light" pitchFamily="2" charset="77"/>
                <a:cs typeface="Futura Medium" panose="020B0602020204020303" pitchFamily="34" charset="-79"/>
              </a:rPr>
              <a:t> 3: Tasación de construcciones, contiene consideraciones generales y fórmulas para la determinación del avalúo.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Anexo </a:t>
            </a:r>
            <a:r>
              <a:rPr lang="es-MX" sz="2000" dirty="0" err="1">
                <a:solidFill>
                  <a:schemeClr val="tx1">
                    <a:lumMod val="75000"/>
                    <a:lumOff val="25000"/>
                  </a:schemeClr>
                </a:solidFill>
                <a:latin typeface="Futura Light" pitchFamily="2" charset="77"/>
                <a:cs typeface="Futura Medium" panose="020B0602020204020303" pitchFamily="34" charset="-79"/>
              </a:rPr>
              <a:t>N°</a:t>
            </a:r>
            <a:r>
              <a:rPr lang="es-MX" sz="2000" dirty="0">
                <a:solidFill>
                  <a:schemeClr val="tx1">
                    <a:lumMod val="75000"/>
                    <a:lumOff val="25000"/>
                  </a:schemeClr>
                </a:solidFill>
                <a:latin typeface="Futura Light" pitchFamily="2" charset="77"/>
                <a:cs typeface="Futura Medium" panose="020B0602020204020303" pitchFamily="34" charset="-79"/>
              </a:rPr>
              <a:t> 4: Tabla de valores unitarios de terrenos (suelos).  </a:t>
            </a:r>
          </a:p>
          <a:p>
            <a:pPr algn="just"/>
            <a:endParaRPr lang="es-MX" sz="2000" dirty="0">
              <a:solidFill>
                <a:schemeClr val="tx1">
                  <a:lumMod val="75000"/>
                  <a:lumOff val="25000"/>
                </a:schemeClr>
              </a:solidFill>
              <a:latin typeface="Futura Light" pitchFamily="2" charset="77"/>
              <a:cs typeface="Futura Medium" panose="020B0602020204020303" pitchFamily="34" charset="-79"/>
            </a:endParaRPr>
          </a:p>
          <a:p>
            <a:pPr algn="just"/>
            <a:r>
              <a:rPr lang="es-MX" sz="2000" dirty="0">
                <a:solidFill>
                  <a:schemeClr val="tx1">
                    <a:lumMod val="75000"/>
                    <a:lumOff val="25000"/>
                  </a:schemeClr>
                </a:solidFill>
                <a:latin typeface="Futura Light" pitchFamily="2" charset="77"/>
                <a:cs typeface="Futura Medium" panose="020B0602020204020303" pitchFamily="34" charset="-79"/>
              </a:rPr>
              <a:t>Anexo </a:t>
            </a:r>
            <a:r>
              <a:rPr lang="es-MX" sz="2000" dirty="0" err="1">
                <a:solidFill>
                  <a:schemeClr val="tx1">
                    <a:lumMod val="75000"/>
                    <a:lumOff val="25000"/>
                  </a:schemeClr>
                </a:solidFill>
                <a:latin typeface="Futura Light" pitchFamily="2" charset="77"/>
                <a:cs typeface="Futura Medium" panose="020B0602020204020303" pitchFamily="34" charset="-79"/>
              </a:rPr>
              <a:t>N°</a:t>
            </a:r>
            <a:r>
              <a:rPr lang="es-MX" sz="2000" dirty="0">
                <a:solidFill>
                  <a:schemeClr val="tx1">
                    <a:lumMod val="75000"/>
                    <a:lumOff val="25000"/>
                  </a:schemeClr>
                </a:solidFill>
                <a:latin typeface="Futura Light" pitchFamily="2" charset="77"/>
                <a:cs typeface="Futura Medium" panose="020B0602020204020303" pitchFamily="34" charset="-79"/>
              </a:rPr>
              <a:t> 5: Guía Técnica para definir la calidad de las construcciones. </a:t>
            </a:r>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A30B74F2-79CC-2EA9-BB77-BF5069421F22}"/>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70361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F0BCA-403E-A75C-C8D6-BC5DF2B9B05D}"/>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187EFC1A-B674-70F0-796E-2937A4DBDC79}"/>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DE5DC71F-6679-CBA3-150E-C8BF73EE408B}"/>
              </a:ext>
            </a:extLst>
          </p:cNvPr>
          <p:cNvSpPr txBox="1"/>
          <p:nvPr/>
        </p:nvSpPr>
        <p:spPr>
          <a:xfrm>
            <a:off x="1605020" y="287448"/>
            <a:ext cx="10384922"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a:t>
            </a:r>
            <a:r>
              <a:rPr lang="es-ES" sz="3600" cap="small" dirty="0">
                <a:solidFill>
                  <a:schemeClr val="tx1">
                    <a:lumMod val="75000"/>
                    <a:lumOff val="25000"/>
                  </a:schemeClr>
                </a:solidFill>
                <a:latin typeface="Futura Medium" panose="020B0602020204020303" pitchFamily="34" charset="-79"/>
                <a:cs typeface="Futura Medium" panose="020B0602020204020303" pitchFamily="34" charset="-79"/>
              </a:rPr>
              <a:t>¿Cómo llega el SII a estos valores?</a:t>
            </a:r>
            <a:endParaRPr lang="es-CL" sz="36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192E7445-409C-DD92-82A5-D946D9E3F819}"/>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7A80ED64-55CB-B664-B44A-9204A5F5F49E}"/>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E6B72289-1D06-7992-D79B-F668B99CD708}"/>
              </a:ext>
            </a:extLst>
          </p:cNvPr>
          <p:cNvSpPr/>
          <p:nvPr/>
        </p:nvSpPr>
        <p:spPr>
          <a:xfrm>
            <a:off x="544531" y="1908225"/>
            <a:ext cx="10832144" cy="4093428"/>
          </a:xfrm>
          <a:prstGeom prst="rect">
            <a:avLst/>
          </a:prstGeom>
        </p:spPr>
        <p:txBody>
          <a:bodyPr wrap="square">
            <a:spAutoFit/>
          </a:bodyPr>
          <a:lstStyle/>
          <a:p>
            <a:pPr marL="285750" indent="-285750" algn="just">
              <a:buFont typeface="Wingdings" panose="05000000000000000000" pitchFamily="2" charset="2"/>
              <a:buChar char="Ø"/>
            </a:pPr>
            <a:r>
              <a:rPr lang="es-CL" sz="2000">
                <a:solidFill>
                  <a:schemeClr val="tx1">
                    <a:lumMod val="75000"/>
                    <a:lumOff val="25000"/>
                  </a:schemeClr>
                </a:solidFill>
                <a:latin typeface="Futura Light" pitchFamily="2" charset="77"/>
                <a:cs typeface="Futura Medium" panose="020B0602020204020303" pitchFamily="34" charset="-79"/>
              </a:rPr>
              <a:t>La </a:t>
            </a:r>
            <a:r>
              <a:rPr lang="es-CL" sz="2000" dirty="0">
                <a:solidFill>
                  <a:schemeClr val="tx1">
                    <a:lumMod val="75000"/>
                    <a:lumOff val="25000"/>
                  </a:schemeClr>
                </a:solidFill>
                <a:latin typeface="Futura Light" pitchFamily="2" charset="77"/>
                <a:cs typeface="Futura Medium" panose="020B0602020204020303" pitchFamily="34" charset="-79"/>
              </a:rPr>
              <a:t>Resolución 150, en su Anexo 2 enuncia que los valores de los terrenos son el resultado e un trabajo interno del propio SII en base a una serie de fuentes de información internas (es una “</a:t>
            </a:r>
            <a:r>
              <a:rPr lang="es-CL" sz="2000" b="1" dirty="0">
                <a:solidFill>
                  <a:schemeClr val="tx1">
                    <a:lumMod val="75000"/>
                    <a:lumOff val="25000"/>
                  </a:schemeClr>
                </a:solidFill>
                <a:latin typeface="Futura Light" pitchFamily="2" charset="77"/>
                <a:cs typeface="Futura Medium" panose="020B0602020204020303" pitchFamily="34" charset="-79"/>
              </a:rPr>
              <a:t>caja negra</a:t>
            </a:r>
            <a:r>
              <a:rPr lang="es-CL" sz="2000" dirty="0">
                <a:solidFill>
                  <a:schemeClr val="tx1">
                    <a:lumMod val="75000"/>
                    <a:lumOff val="25000"/>
                  </a:schemeClr>
                </a:solidFill>
                <a:latin typeface="Futura Light" pitchFamily="2" charset="77"/>
                <a:cs typeface="Futura Medium" panose="020B0602020204020303" pitchFamily="34" charset="-79"/>
              </a:rPr>
              <a:t>”), siendo las principales: </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Tasaciones comerciales a las que ha tenido acceso el SII y transferencias de propiedades (F 2890)</a:t>
            </a: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Antecedentes obtenidos de universidades, otras instituciones públicas, corredores de propiedades, etc.</a:t>
            </a: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Avisos de prensa, estudios técnicos, reuniones con las distintas Direcciones Regionales, informaciones extraídas de solicitudes administrativas.</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E0A14BAB-DA68-1653-5C75-9714403491BC}"/>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707401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D7B5C-F056-DC92-7B29-4C4DE0EA2996}"/>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6B9D953B-152D-F686-2E2B-FD6673A28C0C}"/>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92A43F69-7D42-F691-06F3-E1BDA1E4DB49}"/>
              </a:ext>
            </a:extLst>
          </p:cNvPr>
          <p:cNvSpPr txBox="1"/>
          <p:nvPr/>
        </p:nvSpPr>
        <p:spPr>
          <a:xfrm>
            <a:off x="1605020" y="287448"/>
            <a:ext cx="10384922"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a:t>
            </a:r>
            <a:r>
              <a:rPr lang="es-ES" sz="3600" cap="small" dirty="0">
                <a:solidFill>
                  <a:schemeClr val="tx1">
                    <a:lumMod val="75000"/>
                    <a:lumOff val="25000"/>
                  </a:schemeClr>
                </a:solidFill>
                <a:latin typeface="Futura Medium" panose="020B0602020204020303" pitchFamily="34" charset="-79"/>
                <a:cs typeface="Futura Medium" panose="020B0602020204020303" pitchFamily="34" charset="-79"/>
              </a:rPr>
              <a:t>¿Cómo llega el SII a estos valores?</a:t>
            </a:r>
            <a:endParaRPr lang="es-CL" sz="36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8EF92843-8583-6E39-F6B7-920297999FA8}"/>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68FF80F2-C744-057E-CDBC-D56F579556A4}"/>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BB4A4C1C-E2DC-BE5D-9327-193464AC1EEB}"/>
              </a:ext>
            </a:extLst>
          </p:cNvPr>
          <p:cNvSpPr/>
          <p:nvPr/>
        </p:nvSpPr>
        <p:spPr>
          <a:xfrm>
            <a:off x="679928" y="1683702"/>
            <a:ext cx="10832144" cy="4401205"/>
          </a:xfrm>
          <a:prstGeom prst="rect">
            <a:avLst/>
          </a:prstGeom>
        </p:spPr>
        <p:txBody>
          <a:bodyPr wrap="square">
            <a:spAutoFit/>
          </a:bodyPr>
          <a:lstStyle/>
          <a:p>
            <a:pPr algn="just"/>
            <a:r>
              <a:rPr lang="es-CL" sz="2000" b="1" u="sng" dirty="0">
                <a:solidFill>
                  <a:schemeClr val="tx1">
                    <a:lumMod val="75000"/>
                    <a:lumOff val="25000"/>
                  </a:schemeClr>
                </a:solidFill>
                <a:latin typeface="Futura Light" pitchFamily="2" charset="77"/>
                <a:cs typeface="Futura Medium" panose="020B0602020204020303" pitchFamily="34" charset="-79"/>
              </a:rPr>
              <a:t>Problema</a:t>
            </a:r>
            <a:r>
              <a:rPr lang="es-CL" sz="2000" dirty="0">
                <a:solidFill>
                  <a:schemeClr val="tx1">
                    <a:lumMod val="75000"/>
                    <a:lumOff val="25000"/>
                  </a:schemeClr>
                </a:solidFill>
                <a:latin typeface="Futura Light" pitchFamily="2" charset="77"/>
                <a:cs typeface="Futura Medium" panose="020B0602020204020303" pitchFamily="34" charset="-79"/>
              </a:rPr>
              <a:t>: La ley solo admite reclamar judicialmente de los avalúos fijados por el SII en base a las siguientes causales: </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457200" indent="-457200" algn="just">
              <a:buAutoNum type="arabicPeriod"/>
            </a:pPr>
            <a:r>
              <a:rPr lang="es-CL" sz="2000" dirty="0">
                <a:solidFill>
                  <a:schemeClr val="tx1">
                    <a:lumMod val="75000"/>
                    <a:lumOff val="25000"/>
                  </a:schemeClr>
                </a:solidFill>
                <a:latin typeface="Futura Light" pitchFamily="2" charset="77"/>
                <a:cs typeface="Futura Medium" panose="020B0602020204020303" pitchFamily="34" charset="-79"/>
              </a:rPr>
              <a:t>Determinación errónea de la superficie por el SII o de otro factor</a:t>
            </a:r>
          </a:p>
          <a:p>
            <a:pPr marL="457200" indent="-457200" algn="just">
              <a:buAutoNum type="arabicPeriod"/>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457200" indent="-457200" algn="just">
              <a:buAutoNum type="arabicPeriod"/>
            </a:pPr>
            <a:r>
              <a:rPr lang="es-CL" sz="2000" dirty="0">
                <a:solidFill>
                  <a:schemeClr val="tx1">
                    <a:lumMod val="75000"/>
                    <a:lumOff val="25000"/>
                  </a:schemeClr>
                </a:solidFill>
                <a:latin typeface="Futura Light" pitchFamily="2" charset="77"/>
                <a:cs typeface="Futura Medium" panose="020B0602020204020303" pitchFamily="34" charset="-79"/>
              </a:rPr>
              <a:t>Aplicación errónea de las tablas de clasificación hechas por el SII</a:t>
            </a:r>
          </a:p>
          <a:p>
            <a:pPr marL="457200" indent="-457200" algn="just">
              <a:buAutoNum type="arabicPeriod"/>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457200" indent="-457200" algn="just">
              <a:buAutoNum type="arabicPeriod"/>
            </a:pPr>
            <a:r>
              <a:rPr lang="es-CL" sz="2000" dirty="0">
                <a:solidFill>
                  <a:schemeClr val="tx1">
                    <a:lumMod val="75000"/>
                    <a:lumOff val="25000"/>
                  </a:schemeClr>
                </a:solidFill>
                <a:latin typeface="Futura Light" pitchFamily="2" charset="77"/>
                <a:cs typeface="Futura Medium" panose="020B0602020204020303" pitchFamily="34" charset="-79"/>
              </a:rPr>
              <a:t>Errores de “transcripción, de copia o de cálculo”</a:t>
            </a:r>
          </a:p>
          <a:p>
            <a:pPr marL="457200" indent="-457200" algn="just">
              <a:buAutoNum type="arabicPeriod"/>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457200" indent="-457200" algn="just">
              <a:buAutoNum type="arabicPeriod"/>
            </a:pPr>
            <a:r>
              <a:rPr lang="es-CL" sz="2000" dirty="0">
                <a:solidFill>
                  <a:schemeClr val="tx1">
                    <a:lumMod val="75000"/>
                    <a:lumOff val="25000"/>
                  </a:schemeClr>
                </a:solidFill>
                <a:latin typeface="Futura Light" pitchFamily="2" charset="77"/>
                <a:cs typeface="Futura Medium" panose="020B0602020204020303" pitchFamily="34" charset="-79"/>
              </a:rPr>
              <a:t>Inclusión errónea del mayor valor adquirido por mejoras costeadas por particulares. </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algn="just"/>
            <a:r>
              <a:rPr lang="es-CL" sz="2000" b="1" u="sng" dirty="0">
                <a:solidFill>
                  <a:schemeClr val="tx1">
                    <a:lumMod val="75000"/>
                    <a:lumOff val="25000"/>
                  </a:schemeClr>
                </a:solidFill>
                <a:latin typeface="Futura Light" pitchFamily="2" charset="77"/>
                <a:cs typeface="Futura Medium" panose="020B0602020204020303" pitchFamily="34" charset="-79"/>
              </a:rPr>
              <a:t>Resultado</a:t>
            </a:r>
            <a:r>
              <a:rPr lang="es-CL" sz="2000" dirty="0">
                <a:solidFill>
                  <a:schemeClr val="tx1">
                    <a:lumMod val="75000"/>
                    <a:lumOff val="25000"/>
                  </a:schemeClr>
                </a:solidFill>
                <a:latin typeface="Futura Light" pitchFamily="2" charset="77"/>
                <a:cs typeface="Futura Medium" panose="020B0602020204020303" pitchFamily="34" charset="-79"/>
              </a:rPr>
              <a:t>: Si la Resolución 150 llega a un valor erróneo o excesivo, en teoría ese valor no es discutible judicialmente.  La “caja negra” se transforma en una “caja fuerte”.</a:t>
            </a:r>
          </a:p>
        </p:txBody>
      </p:sp>
      <p:pic>
        <p:nvPicPr>
          <p:cNvPr id="2" name="Imagen 1">
            <a:extLst>
              <a:ext uri="{FF2B5EF4-FFF2-40B4-BE49-F238E27FC236}">
                <a16:creationId xmlns:a16="http://schemas.microsoft.com/office/drawing/2014/main" id="{D1E8F1D6-8743-4A31-3C9C-3B89DE1CACCC}"/>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938623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6AA76-1B65-E5CF-1160-68F20F147D7A}"/>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99071171-CD3F-84B1-D48A-759F5721FADF}"/>
              </a:ext>
            </a:extLst>
          </p:cNvPr>
          <p:cNvPicPr>
            <a:picLocks noChangeAspect="1"/>
          </p:cNvPicPr>
          <p:nvPr/>
        </p:nvPicPr>
        <p:blipFill>
          <a:blip r:embed="rId2"/>
          <a:stretch>
            <a:fillRect/>
          </a:stretch>
        </p:blipFill>
        <p:spPr>
          <a:xfrm>
            <a:off x="6096000" y="4485503"/>
            <a:ext cx="5244594" cy="1337542"/>
          </a:xfrm>
          <a:prstGeom prst="rect">
            <a:avLst/>
          </a:prstGeom>
        </p:spPr>
      </p:pic>
      <p:sp>
        <p:nvSpPr>
          <p:cNvPr id="10" name="Rectángulo 9">
            <a:extLst>
              <a:ext uri="{FF2B5EF4-FFF2-40B4-BE49-F238E27FC236}">
                <a16:creationId xmlns:a16="http://schemas.microsoft.com/office/drawing/2014/main" id="{E1C38DCD-1923-5A44-4338-F297E41BD113}"/>
              </a:ext>
            </a:extLst>
          </p:cNvPr>
          <p:cNvSpPr/>
          <p:nvPr/>
        </p:nvSpPr>
        <p:spPr>
          <a:xfrm>
            <a:off x="0" y="6621694"/>
            <a:ext cx="12192000" cy="236306"/>
          </a:xfrm>
          <a:prstGeom prst="rect">
            <a:avLst/>
          </a:prstGeom>
          <a:solidFill>
            <a:srgbClr val="8D171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4" name="Imagen 13">
            <a:hlinkClick r:id="rId3"/>
            <a:extLst>
              <a:ext uri="{FF2B5EF4-FFF2-40B4-BE49-F238E27FC236}">
                <a16:creationId xmlns:a16="http://schemas.microsoft.com/office/drawing/2014/main" id="{3343A2ED-F694-3F54-26B7-A48EF5D5CEB1}"/>
              </a:ext>
            </a:extLst>
          </p:cNvPr>
          <p:cNvPicPr>
            <a:picLocks noChangeAspect="1"/>
          </p:cNvPicPr>
          <p:nvPr/>
        </p:nvPicPr>
        <p:blipFill>
          <a:blip r:embed="rId4"/>
          <a:stretch>
            <a:fillRect/>
          </a:stretch>
        </p:blipFill>
        <p:spPr>
          <a:xfrm>
            <a:off x="293599" y="6014856"/>
            <a:ext cx="3343453" cy="489042"/>
          </a:xfrm>
          <a:prstGeom prst="rect">
            <a:avLst/>
          </a:prstGeom>
        </p:spPr>
      </p:pic>
      <p:sp>
        <p:nvSpPr>
          <p:cNvPr id="3" name="TextBox 2">
            <a:extLst>
              <a:ext uri="{FF2B5EF4-FFF2-40B4-BE49-F238E27FC236}">
                <a16:creationId xmlns:a16="http://schemas.microsoft.com/office/drawing/2014/main" id="{971303DF-B3A2-5178-E725-340E752E3502}"/>
              </a:ext>
            </a:extLst>
          </p:cNvPr>
          <p:cNvSpPr txBox="1"/>
          <p:nvPr/>
        </p:nvSpPr>
        <p:spPr>
          <a:xfrm>
            <a:off x="-308919" y="2706130"/>
            <a:ext cx="10602097" cy="861774"/>
          </a:xfrm>
          <a:prstGeom prst="rect">
            <a:avLst/>
          </a:prstGeom>
          <a:noFill/>
        </p:spPr>
        <p:txBody>
          <a:bodyPr wrap="square">
            <a:spAutoFit/>
          </a:bodyPr>
          <a:lstStyle/>
          <a:p>
            <a:pPr algn="ctr"/>
            <a:r>
              <a:rPr lang="es-ES" sz="5000" b="1" dirty="0">
                <a:solidFill>
                  <a:schemeClr val="bg2">
                    <a:lumMod val="25000"/>
                  </a:schemeClr>
                </a:solidFill>
                <a:latin typeface="Futura Light"/>
                <a:cs typeface="Futura Medium" panose="020B0602020204020303"/>
              </a:rPr>
              <a:t>Muchas gracias</a:t>
            </a:r>
            <a:endParaRPr lang="es-CL" sz="5000" b="1" dirty="0">
              <a:solidFill>
                <a:schemeClr val="bg2">
                  <a:lumMod val="25000"/>
                </a:schemeClr>
              </a:solidFill>
              <a:latin typeface="Futura Light"/>
              <a:cs typeface="Futura Medium" panose="020B0602020204020303"/>
            </a:endParaRPr>
          </a:p>
        </p:txBody>
      </p:sp>
    </p:spTree>
    <p:extLst>
      <p:ext uri="{BB962C8B-B14F-4D97-AF65-F5344CB8AC3E}">
        <p14:creationId xmlns:p14="http://schemas.microsoft.com/office/powerpoint/2010/main" val="3999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E3F77-D36D-F240-80D4-0DC3738C9F01}"/>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F0AA2F19-1450-E7BB-1E79-CA7C47818608}"/>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A4EE4A05-E42B-B2A3-0F98-B0E5AC2D6E59}"/>
              </a:ext>
            </a:extLst>
          </p:cNvPr>
          <p:cNvSpPr txBox="1"/>
          <p:nvPr/>
        </p:nvSpPr>
        <p:spPr>
          <a:xfrm>
            <a:off x="1605021" y="906803"/>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Fortalezas del Impuesto Territorial</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49E16ADF-AE44-7D1B-427E-445F37F27A88}"/>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5B217F9A-BA8A-CAF5-33EB-2B2E9B09D1D9}"/>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25B376CB-B7E4-7EBF-46CA-8540F1B67856}"/>
              </a:ext>
            </a:extLst>
          </p:cNvPr>
          <p:cNvSpPr/>
          <p:nvPr/>
        </p:nvSpPr>
        <p:spPr>
          <a:xfrm>
            <a:off x="568411" y="1610699"/>
            <a:ext cx="11306369" cy="4924425"/>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Diversas formas de impuesto territorial se han aplicado en forma consistente en el mundo desde la antigüedad hasta nuestros días, por lo que es una forma de recaudación generalmente aceptada internacionalmente. </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En Chile, el impuesto territorial sobre los predios agrícolas ha existido por casi 200 años, a través de distintas leyes de 1831, 1860, 1927 y 1969 (Ley 17.235, que es la ley actual). </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Se trata de un impuesto muy “eficiente” ya que es de fácil recaudación y difícil de evadir. Su no pago, genera un “embargo” automático. </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La recaudación destina a las municipalidades, por lo que cualquier intento de rebajar o de eliminar este impuesto normalmente tiene una fuerte resistencia de los alcaldes, quienes tienen una influencia política relevante. </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En el caso de los bienes agrícolas, este impuesto sirve de crédito contra el IDPC.</a:t>
            </a:r>
          </a:p>
        </p:txBody>
      </p:sp>
      <p:pic>
        <p:nvPicPr>
          <p:cNvPr id="2" name="Imagen 1">
            <a:extLst>
              <a:ext uri="{FF2B5EF4-FFF2-40B4-BE49-F238E27FC236}">
                <a16:creationId xmlns:a16="http://schemas.microsoft.com/office/drawing/2014/main" id="{0F99F760-ACE4-6D1F-532A-8CE4BAC5CB66}"/>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69532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A9778-D56B-2306-A122-65EBAE00CD11}"/>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EB54E6B5-07E0-5991-65F0-07395FDDC6AF}"/>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DA891FF5-53CC-055C-FC41-7B51B46BD45E}"/>
              </a:ext>
            </a:extLst>
          </p:cNvPr>
          <p:cNvSpPr txBox="1"/>
          <p:nvPr/>
        </p:nvSpPr>
        <p:spPr>
          <a:xfrm>
            <a:off x="1605021" y="906803"/>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Debilidades del Impuesto Territorial</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FAD40388-D152-8FB6-896A-43087F18BBB6}"/>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78534FD7-5F89-9371-41C8-0C786D06737D}"/>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1331B87C-4508-162D-E292-F29989EB85A7}"/>
              </a:ext>
            </a:extLst>
          </p:cNvPr>
          <p:cNvSpPr/>
          <p:nvPr/>
        </p:nvSpPr>
        <p:spPr>
          <a:xfrm>
            <a:off x="568411" y="1610699"/>
            <a:ext cx="11306369" cy="5232202"/>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El monto a pagar depende de los criterios que aplique el SII en la tasación de los predios, lo que es abiertamente inconstitucional.  </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En efecto, la CPE ordena que todos los elementos esenciales del tributo estén definidos por ley, lo que no se cumple en el caso del Impuesto Territorial.</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La Ley 17.235 establece sólo criterios muy generales, otorgando una libertad casi absoluta al SII para tasar, vulnerando garantías constitucionales esenciales. </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El SII llega a los valores de tasación dependiendo en forma importante en datos que tradicionalmente no han sido claros ni transparentes.</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La sobretasa del Art. 7 bis no se justifica respecto de los bienes agrícolas.</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algn="just"/>
            <a:r>
              <a:rPr lang="es-CL" sz="2000" b="1" u="sng" dirty="0">
                <a:solidFill>
                  <a:schemeClr val="tx1">
                    <a:lumMod val="75000"/>
                    <a:lumOff val="25000"/>
                  </a:schemeClr>
                </a:solidFill>
                <a:latin typeface="Futura Light" pitchFamily="2" charset="77"/>
                <a:cs typeface="Futura Medium" panose="020B0602020204020303" pitchFamily="34" charset="-79"/>
              </a:rPr>
              <a:t>Problema</a:t>
            </a:r>
            <a:r>
              <a:rPr lang="es-CL" sz="2000" dirty="0">
                <a:solidFill>
                  <a:schemeClr val="tx1">
                    <a:lumMod val="75000"/>
                    <a:lumOff val="25000"/>
                  </a:schemeClr>
                </a:solidFill>
                <a:latin typeface="Futura Light" pitchFamily="2" charset="77"/>
                <a:cs typeface="Futura Medium" panose="020B0602020204020303" pitchFamily="34" charset="-79"/>
              </a:rPr>
              <a:t>: ¿Quién le pone el cascabel al gato?</a:t>
            </a:r>
          </a:p>
          <a:p>
            <a:pPr algn="just"/>
            <a:r>
              <a:rPr lang="es-CL" sz="2000" dirty="0">
                <a:solidFill>
                  <a:schemeClr val="tx1">
                    <a:lumMod val="75000"/>
                    <a:lumOff val="25000"/>
                  </a:schemeClr>
                </a:solidFill>
                <a:latin typeface="Futura Light" pitchFamily="2" charset="77"/>
                <a:cs typeface="Futura Medium" panose="020B0602020204020303" pitchFamily="34" charset="-79"/>
              </a:rPr>
              <a:t> </a:t>
            </a:r>
          </a:p>
        </p:txBody>
      </p:sp>
      <p:pic>
        <p:nvPicPr>
          <p:cNvPr id="2" name="Imagen 1">
            <a:extLst>
              <a:ext uri="{FF2B5EF4-FFF2-40B4-BE49-F238E27FC236}">
                <a16:creationId xmlns:a16="http://schemas.microsoft.com/office/drawing/2014/main" id="{FEB30F05-2FF4-537B-9342-294CF491122C}"/>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3028600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7E9AE-522A-995D-D29C-4852A0BE5503}"/>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91A01676-C9AA-AE32-1506-FDB5C9552FC2}"/>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8541054C-A1A6-20E2-21A8-2512982ED66D}"/>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Reavalúo Agrícola 2024</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248C308B-53E5-0FB6-CE0C-04882F903B49}"/>
              </a:ext>
            </a:extLst>
          </p:cNvPr>
          <p:cNvPicPr>
            <a:picLocks noChangeAspect="1"/>
          </p:cNvPicPr>
          <p:nvPr/>
        </p:nvPicPr>
        <p:blipFill>
          <a:blip r:embed="rId2"/>
          <a:stretch>
            <a:fillRect/>
          </a:stretch>
        </p:blipFill>
        <p:spPr>
          <a:xfrm>
            <a:off x="3049418" y="523799"/>
            <a:ext cx="321249" cy="345342"/>
          </a:xfrm>
          <a:prstGeom prst="rect">
            <a:avLst/>
          </a:prstGeom>
        </p:spPr>
      </p:pic>
      <p:cxnSp>
        <p:nvCxnSpPr>
          <p:cNvPr id="14" name="Conector recto 13">
            <a:extLst>
              <a:ext uri="{FF2B5EF4-FFF2-40B4-BE49-F238E27FC236}">
                <a16:creationId xmlns:a16="http://schemas.microsoft.com/office/drawing/2014/main" id="{8B8EF14F-B59A-E022-1E70-873AF78AB401}"/>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2FED8DCA-6BCC-FE4C-4996-715960396511}"/>
              </a:ext>
            </a:extLst>
          </p:cNvPr>
          <p:cNvSpPr/>
          <p:nvPr/>
        </p:nvSpPr>
        <p:spPr>
          <a:xfrm>
            <a:off x="778073" y="1518179"/>
            <a:ext cx="11306369" cy="4001095"/>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b="1" dirty="0">
                <a:solidFill>
                  <a:schemeClr val="tx1">
                    <a:lumMod val="75000"/>
                    <a:lumOff val="25000"/>
                  </a:schemeClr>
                </a:solidFill>
                <a:latin typeface="Futura Light" pitchFamily="2" charset="77"/>
                <a:cs typeface="Futura Medium" panose="020B0602020204020303" pitchFamily="34" charset="-79"/>
              </a:rPr>
              <a:t>Reavalúo General</a:t>
            </a:r>
            <a:r>
              <a:rPr lang="es-CL" sz="2000" dirty="0">
                <a:solidFill>
                  <a:schemeClr val="tx1">
                    <a:lumMod val="75000"/>
                    <a:lumOff val="25000"/>
                  </a:schemeClr>
                </a:solidFill>
                <a:latin typeface="Futura Light" pitchFamily="2" charset="77"/>
                <a:cs typeface="Futura Medium" panose="020B0602020204020303" pitchFamily="34" charset="-79"/>
              </a:rPr>
              <a:t>: El SII exhibió los nuevos roles de avalúos agrícolas entre el 8 de abril y el 7 de mayo de 2024 (Reavalúo General). </a:t>
            </a:r>
          </a:p>
          <a:p>
            <a:pPr lvl="1"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lvl="1"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Esto implica que tanto el plazo para solicitar una revisión administrativa (RAV) susceptible de judicializar (30 días) como el plazo para reclamar judicialmente en forma directa (180 días). </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En algunos casos hemos conseguido discutir judicialmente el valor de tasación de una propiedad fuera del plazo de 180 días del Reavalúo General.</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464B4454-5638-F60E-C2FF-2E9927C9BB73}"/>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40674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F6739-EAF6-C663-3E87-E2013BBB4364}"/>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19DCFEC6-D563-2F3C-3479-8D33BCDBB3C9}"/>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E576632E-BF24-22A0-6BBE-4D06FAC891BE}"/>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Reavalúo Agrícola 2024</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D3039722-E884-2040-BF7A-DA336744F9F7}"/>
              </a:ext>
            </a:extLst>
          </p:cNvPr>
          <p:cNvPicPr>
            <a:picLocks noChangeAspect="1"/>
          </p:cNvPicPr>
          <p:nvPr/>
        </p:nvPicPr>
        <p:blipFill>
          <a:blip r:embed="rId2"/>
          <a:stretch>
            <a:fillRect/>
          </a:stretch>
        </p:blipFill>
        <p:spPr>
          <a:xfrm>
            <a:off x="3049418" y="523799"/>
            <a:ext cx="321249" cy="345342"/>
          </a:xfrm>
          <a:prstGeom prst="rect">
            <a:avLst/>
          </a:prstGeom>
        </p:spPr>
      </p:pic>
      <p:cxnSp>
        <p:nvCxnSpPr>
          <p:cNvPr id="14" name="Conector recto 13">
            <a:extLst>
              <a:ext uri="{FF2B5EF4-FFF2-40B4-BE49-F238E27FC236}">
                <a16:creationId xmlns:a16="http://schemas.microsoft.com/office/drawing/2014/main" id="{4B681443-F7ED-0621-75D8-B8EA52C6CB84}"/>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99C3AD89-DFE6-12EB-28A7-96D0025DDA1E}"/>
              </a:ext>
            </a:extLst>
          </p:cNvPr>
          <p:cNvSpPr/>
          <p:nvPr/>
        </p:nvSpPr>
        <p:spPr>
          <a:xfrm>
            <a:off x="534686" y="1735073"/>
            <a:ext cx="11306369" cy="5016758"/>
          </a:xfrm>
          <a:prstGeom prst="rect">
            <a:avLst/>
          </a:prstGeom>
        </p:spPr>
        <p:txBody>
          <a:bodyPr wrap="square">
            <a:spAutoFit/>
          </a:bodyPr>
          <a:lstStyle/>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b="1" dirty="0">
                <a:solidFill>
                  <a:schemeClr val="tx1">
                    <a:lumMod val="75000"/>
                    <a:lumOff val="25000"/>
                  </a:schemeClr>
                </a:solidFill>
                <a:latin typeface="Futura Light" pitchFamily="2" charset="77"/>
                <a:cs typeface="Futura Medium" panose="020B0602020204020303" pitchFamily="34" charset="-79"/>
              </a:rPr>
              <a:t>Reavalúos Individuales</a:t>
            </a:r>
            <a:r>
              <a:rPr lang="es-CL" sz="2000" dirty="0">
                <a:solidFill>
                  <a:schemeClr val="tx1">
                    <a:lumMod val="75000"/>
                    <a:lumOff val="25000"/>
                  </a:schemeClr>
                </a:solidFill>
                <a:latin typeface="Futura Light" pitchFamily="2" charset="77"/>
                <a:cs typeface="Futura Medium" panose="020B0602020204020303" pitchFamily="34" charset="-79"/>
              </a:rPr>
              <a:t>: Se realizan reavalúos individuales (ad-hoc) con ocasión de modificaciones específicas que afectan el valor del terreno (Fusiones, divisiones, cambios de destino, etc.) o respecto de una zona cuando se amplia el limite urbano de un plan regulador. </a:t>
            </a: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Estos reavalúos individuales deben ser </a:t>
            </a:r>
            <a:r>
              <a:rPr lang="es-CL" sz="2000" u="sng" dirty="0">
                <a:solidFill>
                  <a:schemeClr val="tx1">
                    <a:lumMod val="75000"/>
                    <a:lumOff val="25000"/>
                  </a:schemeClr>
                </a:solidFill>
                <a:latin typeface="Futura Light" pitchFamily="2" charset="77"/>
                <a:cs typeface="Futura Medium" panose="020B0602020204020303" pitchFamily="34" charset="-79"/>
              </a:rPr>
              <a:t>notificados</a:t>
            </a:r>
            <a:r>
              <a:rPr lang="es-CL" sz="2000" dirty="0">
                <a:solidFill>
                  <a:schemeClr val="tx1">
                    <a:lumMod val="75000"/>
                    <a:lumOff val="25000"/>
                  </a:schemeClr>
                </a:solidFill>
                <a:latin typeface="Futura Light" pitchFamily="2" charset="77"/>
                <a:cs typeface="Futura Medium" panose="020B0602020204020303" pitchFamily="34" charset="-79"/>
              </a:rPr>
              <a:t> al contribuyente y el plazo de 30 y 180 días para intentar obtener un cambio por vía judicial se cuenta desde la fecha de la notificación.</a:t>
            </a: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1200150" lvl="2" indent="-285750" algn="just">
              <a:buFont typeface="Wingdings" panose="05000000000000000000" pitchFamily="2" charset="2"/>
              <a:buChar char="Ø"/>
            </a:pPr>
            <a:r>
              <a:rPr lang="es-CL" sz="2000" u="sng" dirty="0">
                <a:solidFill>
                  <a:schemeClr val="tx1">
                    <a:lumMod val="75000"/>
                    <a:lumOff val="25000"/>
                  </a:schemeClr>
                </a:solidFill>
                <a:latin typeface="Futura Light" pitchFamily="2" charset="77"/>
                <a:cs typeface="Futura Medium" panose="020B0602020204020303" pitchFamily="34" charset="-79"/>
              </a:rPr>
              <a:t>Problema</a:t>
            </a:r>
            <a:r>
              <a:rPr lang="es-CL" sz="2000" dirty="0">
                <a:solidFill>
                  <a:schemeClr val="tx1">
                    <a:lumMod val="75000"/>
                    <a:lumOff val="25000"/>
                  </a:schemeClr>
                </a:solidFill>
                <a:latin typeface="Futura Light" pitchFamily="2" charset="77"/>
                <a:cs typeface="Futura Medium" panose="020B0602020204020303" pitchFamily="34" charset="-79"/>
              </a:rPr>
              <a:t>: las notificaciones que hace el SII respecto de estas materias, tradicionalmente se han hecho a través de un “aviso postal simple”, que probablemente es la forma más débil de notificación que existe en el derecho chileno</a:t>
            </a:r>
          </a:p>
          <a:p>
            <a:pPr algn="just"/>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0644F4F9-F04A-C33F-EFA1-0717FADBDD1F}"/>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25808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6CA99B-EAA3-3BEE-7E5E-75C3D96266FB}"/>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D05136CC-78D1-A2C3-6732-6401CBFD29FD}"/>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F27E04DB-9ED9-828C-F7DD-29F24E28C9D8}"/>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Resultado Reavalúo 2024</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EEE97DA9-4215-269C-F2F0-E3BDC79665A0}"/>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ED29742A-9EC5-ED31-BB7C-B1B5BFB2D74D}"/>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5457D4C9-A29B-1890-D227-7D0B7A8065DF}"/>
              </a:ext>
            </a:extLst>
          </p:cNvPr>
          <p:cNvSpPr/>
          <p:nvPr/>
        </p:nvSpPr>
        <p:spPr>
          <a:xfrm>
            <a:off x="665057" y="995334"/>
            <a:ext cx="11306369" cy="5847755"/>
          </a:xfrm>
          <a:prstGeom prst="rect">
            <a:avLst/>
          </a:prstGeom>
        </p:spPr>
        <p:txBody>
          <a:bodyPr wrap="square">
            <a:spAutoFit/>
          </a:bodyPr>
          <a:lstStyle/>
          <a:p>
            <a:pPr algn="just"/>
            <a:endParaRPr lang="es-CL" sz="1400" b="1"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b="1" dirty="0">
                <a:solidFill>
                  <a:schemeClr val="tx1">
                    <a:lumMod val="75000"/>
                    <a:lumOff val="25000"/>
                  </a:schemeClr>
                </a:solidFill>
                <a:latin typeface="Futura Light" pitchFamily="2" charset="77"/>
                <a:cs typeface="Futura Medium" panose="020B0602020204020303" pitchFamily="34" charset="-79"/>
              </a:rPr>
              <a:t>De acuerdo a fuentes oficiales del SII, el resultado del avalúo agrícola del 2024 fue el siguiente: </a:t>
            </a:r>
          </a:p>
          <a:p>
            <a:pPr marL="285750" indent="-285750" algn="just">
              <a:buFont typeface="Wingdings" panose="05000000000000000000" pitchFamily="2" charset="2"/>
              <a:buChar char="Ø"/>
            </a:pPr>
            <a:endParaRPr lang="es-CL" sz="2000" b="1"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En pesos nominales, el avalúo agrícola total subió un 44% (de $38 mil a $55 mil MM), tasándose 54.547.955 hectáreas</a:t>
            </a:r>
          </a:p>
          <a:p>
            <a:pPr lvl="1" algn="just"/>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El número de propiedades afectas subió de 170.836 a 175.332 y las exentas bajaron de 820.115 a 815.619</a:t>
            </a: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Las mayores alzas fueron en las regiones de Tarapacá (170%) Antofagasta (137%) y Atacama (100%), </a:t>
            </a: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r>
              <a:rPr lang="es-CL" sz="2000" dirty="0">
                <a:solidFill>
                  <a:schemeClr val="tx1">
                    <a:lumMod val="75000"/>
                    <a:lumOff val="25000"/>
                  </a:schemeClr>
                </a:solidFill>
                <a:latin typeface="Futura Light" pitchFamily="2" charset="77"/>
                <a:cs typeface="Futura Medium" panose="020B0602020204020303" pitchFamily="34" charset="-79"/>
              </a:rPr>
              <a:t>La Contribución Neta Semestral por hectárea subió en promedio un 9,2% siendo la que más subió la de la Región de Atacama (46%) y subiendo todas menos La Araucanía (que bajó 2%).  Sin embargo, el alza de contribuciones se aplica semestralmente en forma escalonada respecto de cada propiedad en caso de alzas por sobre el 25% en escalones de 10% por semestre.</a:t>
            </a: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3714338B-AE6E-B4BA-76EC-87B7A10B3727}"/>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3178682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3E4ED-6294-0AF1-C599-9541A94C5A4D}"/>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1218126B-EE96-0FED-EB7F-88139D4316F0}"/>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469F256F-8085-178E-0F17-345EBC328DA1}"/>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¿Qué es un bien raíz agrícola?</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52C21A30-5555-EA88-28D0-C139465111BD}"/>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C96D0DDF-F377-F37F-F201-79A943FBB4CC}"/>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D65F8245-C460-8DDD-EDDA-E63CC9858FA7}"/>
              </a:ext>
            </a:extLst>
          </p:cNvPr>
          <p:cNvSpPr/>
          <p:nvPr/>
        </p:nvSpPr>
        <p:spPr>
          <a:xfrm>
            <a:off x="665057" y="995334"/>
            <a:ext cx="11306369" cy="5539978"/>
          </a:xfrm>
          <a:prstGeom prst="rect">
            <a:avLst/>
          </a:prstGeom>
        </p:spPr>
        <p:txBody>
          <a:bodyPr wrap="square">
            <a:spAutoFit/>
          </a:bodyPr>
          <a:lstStyle/>
          <a:p>
            <a:pPr algn="just"/>
            <a:endParaRPr lang="es-CL" sz="1400" b="1" dirty="0">
              <a:solidFill>
                <a:schemeClr val="tx1">
                  <a:lumMod val="75000"/>
                  <a:lumOff val="25000"/>
                </a:schemeClr>
              </a:solidFill>
              <a:latin typeface="Futura Light" pitchFamily="2" charset="77"/>
              <a:cs typeface="Futura Medium" panose="020B0602020204020303" pitchFamily="34" charset="-79"/>
            </a:endParaRPr>
          </a:p>
          <a:p>
            <a:pPr algn="l">
              <a:buNone/>
            </a:pPr>
            <a:r>
              <a:rPr lang="es-MX" sz="2000" b="1" i="0" dirty="0">
                <a:solidFill>
                  <a:srgbClr val="000000"/>
                </a:solidFill>
                <a:effectLst/>
                <a:latin typeface="Futura Light"/>
              </a:rPr>
              <a:t>La Ley 17.235 define a los Bienes Raíces Agrícolas como:</a:t>
            </a:r>
          </a:p>
          <a:p>
            <a:pPr algn="just">
              <a:buNone/>
            </a:pPr>
            <a:br>
              <a:rPr lang="es-MX" sz="2000" b="1" dirty="0">
                <a:latin typeface="Futura Light"/>
              </a:rPr>
            </a:br>
            <a:r>
              <a:rPr lang="es-MX" sz="2000" dirty="0">
                <a:solidFill>
                  <a:srgbClr val="000000"/>
                </a:solidFill>
                <a:latin typeface="Futura Light"/>
              </a:rPr>
              <a:t>Todo predio, </a:t>
            </a:r>
            <a:r>
              <a:rPr lang="es-MX" sz="2000" b="0" i="0" dirty="0">
                <a:solidFill>
                  <a:srgbClr val="000000"/>
                </a:solidFill>
                <a:effectLst/>
                <a:latin typeface="Futura Light"/>
              </a:rPr>
              <a:t>cualquiera que sea su ubicación, cuyo terreno esté destinado preferentemente a la producción agropecuaria o forestal, o que económicamente sea susceptible de ello en forma predominante.</a:t>
            </a:r>
          </a:p>
          <a:p>
            <a:pPr algn="just">
              <a:buNone/>
            </a:pPr>
            <a:br>
              <a:rPr lang="es-MX" sz="2000" dirty="0">
                <a:latin typeface="Futura Light"/>
              </a:rPr>
            </a:br>
            <a:r>
              <a:rPr lang="es-MX" sz="2000" b="0" i="0" dirty="0">
                <a:solidFill>
                  <a:srgbClr val="000000"/>
                </a:solidFill>
                <a:effectLst/>
                <a:latin typeface="Futura Light"/>
              </a:rPr>
              <a:t>La destinación preferente se evaluará en función de las rentas que produzcan o puedan producir la actividad agropecuaria y los demás fines a que se pueda destinar el predio.</a:t>
            </a:r>
          </a:p>
          <a:p>
            <a:pPr algn="just">
              <a:buNone/>
            </a:pPr>
            <a:br>
              <a:rPr lang="es-MX" sz="2000" dirty="0">
                <a:latin typeface="Futura Light"/>
              </a:rPr>
            </a:br>
            <a:r>
              <a:rPr lang="es-MX" sz="2000" b="0" i="0" dirty="0">
                <a:solidFill>
                  <a:srgbClr val="000000"/>
                </a:solidFill>
                <a:effectLst/>
                <a:latin typeface="Futura Light"/>
              </a:rPr>
              <a:t>También se incluirán en esta serie aquellos inmuebles o parte de ellos, cualquiera que sea su ubicación, que no tengan terrenos agrícolas o en que la explotación del terreno sea un rubro secundario, siempre que en dichos inmuebles existan establecimientos cuyo fin sea la obtención de productos agropecuarios primarios, vegetales o animales. La actividad ejercida en estos establecimientos será considerada agrícola para todos los efectos legales.</a:t>
            </a:r>
          </a:p>
          <a:p>
            <a:pPr>
              <a:buNone/>
            </a:pPr>
            <a:br>
              <a:rPr lang="es-MX" sz="2000" dirty="0"/>
            </a:br>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2BA73DED-4368-6C93-44C6-4F8C77A0BE90}"/>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064656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104FD-A609-7205-23F2-962404E09D5E}"/>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D53ABF30-3CBB-A1E7-D2EB-EE354D5E88E7}"/>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6F571313-3EC4-94CF-41F9-97816EC01DCD}"/>
              </a:ext>
            </a:extLst>
          </p:cNvPr>
          <p:cNvSpPr txBox="1"/>
          <p:nvPr/>
        </p:nvSpPr>
        <p:spPr>
          <a:xfrm>
            <a:off x="1605020" y="287448"/>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Resultado Reavalúo 2024</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90817121-197A-F3ED-6F11-A9239F75FADE}"/>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1F5DCA46-45AF-71C9-8D4B-D4992DEF239C}"/>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9E0002BB-9754-8139-FF8D-28966721C0C6}"/>
              </a:ext>
            </a:extLst>
          </p:cNvPr>
          <p:cNvSpPr/>
          <p:nvPr/>
        </p:nvSpPr>
        <p:spPr>
          <a:xfrm>
            <a:off x="665057" y="995334"/>
            <a:ext cx="11306369" cy="5232202"/>
          </a:xfrm>
          <a:prstGeom prst="rect">
            <a:avLst/>
          </a:prstGeom>
        </p:spPr>
        <p:txBody>
          <a:bodyPr wrap="square">
            <a:spAutoFit/>
          </a:bodyPr>
          <a:lstStyle/>
          <a:p>
            <a:pPr algn="just"/>
            <a:endParaRPr lang="es-CL" sz="1400" b="1"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CL" sz="2000" b="1" dirty="0">
                <a:solidFill>
                  <a:schemeClr val="tx1">
                    <a:lumMod val="75000"/>
                    <a:lumOff val="25000"/>
                  </a:schemeClr>
                </a:solidFill>
                <a:latin typeface="Futura Light" pitchFamily="2" charset="77"/>
                <a:cs typeface="Futura Medium" panose="020B0602020204020303" pitchFamily="34" charset="-79"/>
              </a:rPr>
              <a:t>En sus tasaciones el SII no debe incluir el mayor valor adquirido como consecuencia de las siguientes mejoras “costeadas por particulares”:</a:t>
            </a:r>
            <a:r>
              <a:rPr lang="es-MX" sz="2000" b="0" i="0" dirty="0">
                <a:solidFill>
                  <a:srgbClr val="000000"/>
                </a:solidFill>
                <a:effectLst/>
                <a:latin typeface="Courier New" panose="02070309020205020404" pitchFamily="49" charset="0"/>
              </a:rPr>
              <a:t>    </a:t>
            </a:r>
          </a:p>
          <a:p>
            <a:pPr marL="457200" indent="-457200" algn="just">
              <a:buFont typeface="+mj-lt"/>
              <a:buAutoNum type="alphaLcPeriod"/>
            </a:pPr>
            <a:r>
              <a:rPr lang="es-MX" sz="2000" dirty="0">
                <a:solidFill>
                  <a:schemeClr val="tx1">
                    <a:lumMod val="75000"/>
                    <a:lumOff val="25000"/>
                  </a:schemeClr>
                </a:solidFill>
                <a:latin typeface="Futura Light" pitchFamily="2" charset="77"/>
                <a:cs typeface="Futura Medium" panose="020B0602020204020303" pitchFamily="34" charset="-79"/>
              </a:rPr>
              <a:t>Represas, tranques, canales y otras obras artificiales permanentes de regadío para terrenos de secano;</a:t>
            </a:r>
          </a:p>
          <a:p>
            <a:pPr marL="457200" indent="-457200" algn="just">
              <a:buFont typeface="+mj-lt"/>
              <a:buAutoNum type="alphaLcPeriod"/>
            </a:pPr>
            <a:r>
              <a:rPr lang="es-MX" sz="2000" dirty="0">
                <a:solidFill>
                  <a:schemeClr val="tx1">
                    <a:lumMod val="75000"/>
                    <a:lumOff val="25000"/>
                  </a:schemeClr>
                </a:solidFill>
                <a:latin typeface="Futura Light" pitchFamily="2" charset="77"/>
                <a:cs typeface="Futura Medium" panose="020B0602020204020303" pitchFamily="34" charset="-79"/>
              </a:rPr>
              <a:t>Obras de drenaje hechas en terrenos húmedos o turbosos, y que los habiliten para su cultivo agrícola;</a:t>
            </a:r>
          </a:p>
          <a:p>
            <a:pPr marL="457200" indent="-457200" algn="just">
              <a:buFont typeface="+mj-lt"/>
              <a:buAutoNum type="alphaLcPeriod"/>
            </a:pPr>
            <a:r>
              <a:rPr lang="es-MX" sz="2000" dirty="0">
                <a:solidFill>
                  <a:schemeClr val="tx1">
                    <a:lumMod val="75000"/>
                    <a:lumOff val="25000"/>
                  </a:schemeClr>
                </a:solidFill>
                <a:latin typeface="Futura Light" pitchFamily="2" charset="77"/>
                <a:cs typeface="Futura Medium" panose="020B0602020204020303" pitchFamily="34" charset="-79"/>
              </a:rPr>
              <a:t>Limpias y destronques en terrenos planos y lomajes suaves, técnicamente aptos para cultivos;</a:t>
            </a:r>
          </a:p>
          <a:p>
            <a:pPr marL="457200" indent="-457200" algn="just">
              <a:buFont typeface="+mj-lt"/>
              <a:buAutoNum type="alphaLcPeriod"/>
            </a:pPr>
            <a:r>
              <a:rPr lang="es-MX" sz="2000" dirty="0">
                <a:solidFill>
                  <a:schemeClr val="tx1">
                    <a:lumMod val="75000"/>
                    <a:lumOff val="25000"/>
                  </a:schemeClr>
                </a:solidFill>
                <a:latin typeface="Futura Light" pitchFamily="2" charset="77"/>
                <a:cs typeface="Futura Medium" panose="020B0602020204020303" pitchFamily="34" charset="-79"/>
              </a:rPr>
              <a:t>Empastadas artificiales permanentes en terrenos de secano;</a:t>
            </a:r>
            <a:br>
              <a:rPr lang="es-MX" sz="2000" dirty="0">
                <a:solidFill>
                  <a:schemeClr val="tx1">
                    <a:lumMod val="75000"/>
                    <a:lumOff val="25000"/>
                  </a:schemeClr>
                </a:solidFill>
                <a:latin typeface="Futura Light" pitchFamily="2" charset="77"/>
                <a:cs typeface="Futura Medium" panose="020B0602020204020303" pitchFamily="34" charset="-79"/>
              </a:rPr>
            </a:br>
            <a:r>
              <a:rPr lang="es-MX" sz="2000" dirty="0">
                <a:solidFill>
                  <a:schemeClr val="tx1">
                    <a:lumMod val="75000"/>
                    <a:lumOff val="25000"/>
                  </a:schemeClr>
                </a:solidFill>
                <a:latin typeface="Futura Light" pitchFamily="2" charset="77"/>
                <a:cs typeface="Futura Medium" panose="020B0602020204020303" pitchFamily="34" charset="-79"/>
              </a:rPr>
              <a:t>Mejoras permanentes en terrenos inclinados, para defenderlos contra la erosión, para la contención de dunas y cortinas contra el viento, y</a:t>
            </a:r>
          </a:p>
          <a:p>
            <a:pPr marL="457200" indent="-457200" algn="just">
              <a:buFont typeface="+mj-lt"/>
              <a:buAutoNum type="alphaLcPeriod"/>
            </a:pPr>
            <a:r>
              <a:rPr lang="es-MX" sz="2000" dirty="0">
                <a:solidFill>
                  <a:schemeClr val="tx1">
                    <a:lumMod val="75000"/>
                    <a:lumOff val="25000"/>
                  </a:schemeClr>
                </a:solidFill>
                <a:latin typeface="Futura Light" pitchFamily="2" charset="77"/>
                <a:cs typeface="Futura Medium" panose="020B0602020204020303" pitchFamily="34" charset="-79"/>
              </a:rPr>
              <a:t>Puentes y caminos.</a:t>
            </a:r>
          </a:p>
          <a:p>
            <a:pPr algn="l">
              <a:buNone/>
            </a:pPr>
            <a:br>
              <a:rPr lang="es-MX" sz="2000" b="1" dirty="0">
                <a:solidFill>
                  <a:schemeClr val="tx1">
                    <a:lumMod val="75000"/>
                    <a:lumOff val="25000"/>
                  </a:schemeClr>
                </a:solidFill>
                <a:latin typeface="Futura Light" pitchFamily="2" charset="77"/>
                <a:cs typeface="Futura Medium" panose="020B0602020204020303" pitchFamily="34" charset="-79"/>
              </a:rPr>
            </a:br>
            <a:r>
              <a:rPr lang="es-MX" sz="2000" b="1" dirty="0">
                <a:solidFill>
                  <a:schemeClr val="tx1">
                    <a:lumMod val="75000"/>
                    <a:lumOff val="25000"/>
                  </a:schemeClr>
                </a:solidFill>
                <a:latin typeface="Futura Light" pitchFamily="2" charset="77"/>
                <a:cs typeface="Futura Medium" panose="020B0602020204020303" pitchFamily="34" charset="-79"/>
              </a:rPr>
              <a:t>Para hacer efectivo este beneficio, el particular debe hacer una declaración en forma oportuna al SII, y este beneficio sólo dura 10 años (y se extingue en caso de enajenación del predio). </a:t>
            </a:r>
            <a:endParaRPr lang="es-CL" sz="2000" b="1"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01032309-0BF2-494C-7C0D-80C21D68BCB5}"/>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803590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51299-41C0-88FA-D347-D96A5CF3E66A}"/>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4BA8C0F4-D485-6A1F-4EF6-322CD75B99D2}"/>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338F44B0-39D0-5642-6F5C-47D6AD6C698E}"/>
              </a:ext>
            </a:extLst>
          </p:cNvPr>
          <p:cNvSpPr txBox="1"/>
          <p:nvPr/>
        </p:nvSpPr>
        <p:spPr>
          <a:xfrm>
            <a:off x="1605020" y="842414"/>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Ejemplos Tasación de Terreno</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EFEC2E6A-A7BC-44DE-3062-EA8499C0F214}"/>
              </a:ext>
            </a:extLst>
          </p:cNvPr>
          <p:cNvPicPr>
            <a:picLocks noChangeAspect="1"/>
          </p:cNvPicPr>
          <p:nvPr/>
        </p:nvPicPr>
        <p:blipFill>
          <a:blip r:embed="rId2"/>
          <a:stretch>
            <a:fillRect/>
          </a:stretch>
        </p:blipFill>
        <p:spPr>
          <a:xfrm>
            <a:off x="2944000" y="1041435"/>
            <a:ext cx="321249" cy="345342"/>
          </a:xfrm>
          <a:prstGeom prst="rect">
            <a:avLst/>
          </a:prstGeom>
        </p:spPr>
      </p:pic>
      <p:cxnSp>
        <p:nvCxnSpPr>
          <p:cNvPr id="14" name="Conector recto 13">
            <a:extLst>
              <a:ext uri="{FF2B5EF4-FFF2-40B4-BE49-F238E27FC236}">
                <a16:creationId xmlns:a16="http://schemas.microsoft.com/office/drawing/2014/main" id="{5FB4BA83-9539-93CB-8915-889CBF67DBC8}"/>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4DBC8C21-3922-D0F1-D0C1-8BC12E6C92F7}"/>
              </a:ext>
            </a:extLst>
          </p:cNvPr>
          <p:cNvPicPr>
            <a:picLocks noChangeAspect="1"/>
          </p:cNvPicPr>
          <p:nvPr/>
        </p:nvPicPr>
        <p:blipFill>
          <a:blip r:embed="rId3"/>
          <a:stretch>
            <a:fillRect/>
          </a:stretch>
        </p:blipFill>
        <p:spPr>
          <a:xfrm>
            <a:off x="-19066" y="-19664"/>
            <a:ext cx="2798370" cy="815796"/>
          </a:xfrm>
          <a:prstGeom prst="rect">
            <a:avLst/>
          </a:prstGeom>
        </p:spPr>
      </p:pic>
      <p:pic>
        <p:nvPicPr>
          <p:cNvPr id="7" name="Imagen 6" descr="Tabla&#10;&#10;El contenido generado por IA puede ser incorrecto.">
            <a:extLst>
              <a:ext uri="{FF2B5EF4-FFF2-40B4-BE49-F238E27FC236}">
                <a16:creationId xmlns:a16="http://schemas.microsoft.com/office/drawing/2014/main" id="{5F081EF0-D491-4A46-E178-E2EAA788E01C}"/>
              </a:ext>
            </a:extLst>
          </p:cNvPr>
          <p:cNvPicPr>
            <a:picLocks noChangeAspect="1"/>
          </p:cNvPicPr>
          <p:nvPr/>
        </p:nvPicPr>
        <p:blipFill>
          <a:blip r:embed="rId4"/>
          <a:stretch>
            <a:fillRect/>
          </a:stretch>
        </p:blipFill>
        <p:spPr>
          <a:xfrm>
            <a:off x="246724" y="1525397"/>
            <a:ext cx="5065160" cy="4560591"/>
          </a:xfrm>
          <a:prstGeom prst="rect">
            <a:avLst/>
          </a:prstGeom>
        </p:spPr>
      </p:pic>
      <p:pic>
        <p:nvPicPr>
          <p:cNvPr id="4" name="Imagen 3">
            <a:extLst>
              <a:ext uri="{FF2B5EF4-FFF2-40B4-BE49-F238E27FC236}">
                <a16:creationId xmlns:a16="http://schemas.microsoft.com/office/drawing/2014/main" id="{8EE83847-C0A9-2967-CEAD-F15775941024}"/>
              </a:ext>
            </a:extLst>
          </p:cNvPr>
          <p:cNvPicPr>
            <a:picLocks noChangeAspect="1"/>
          </p:cNvPicPr>
          <p:nvPr/>
        </p:nvPicPr>
        <p:blipFill>
          <a:blip r:embed="rId5"/>
          <a:stretch>
            <a:fillRect/>
          </a:stretch>
        </p:blipFill>
        <p:spPr>
          <a:xfrm>
            <a:off x="3472664" y="1412148"/>
            <a:ext cx="5661061" cy="4673840"/>
          </a:xfrm>
          <a:prstGeom prst="rect">
            <a:avLst/>
          </a:prstGeom>
        </p:spPr>
      </p:pic>
      <p:pic>
        <p:nvPicPr>
          <p:cNvPr id="8" name="Imagen 7" descr="Tabla&#10;&#10;El contenido generado por IA puede ser incorrecto.">
            <a:extLst>
              <a:ext uri="{FF2B5EF4-FFF2-40B4-BE49-F238E27FC236}">
                <a16:creationId xmlns:a16="http://schemas.microsoft.com/office/drawing/2014/main" id="{34866735-3163-0BBB-BA21-00DAB607E08E}"/>
              </a:ext>
            </a:extLst>
          </p:cNvPr>
          <p:cNvPicPr>
            <a:picLocks noChangeAspect="1"/>
          </p:cNvPicPr>
          <p:nvPr/>
        </p:nvPicPr>
        <p:blipFill>
          <a:blip r:embed="rId6"/>
          <a:stretch>
            <a:fillRect/>
          </a:stretch>
        </p:blipFill>
        <p:spPr>
          <a:xfrm>
            <a:off x="7543873" y="1525397"/>
            <a:ext cx="4004279" cy="4673840"/>
          </a:xfrm>
          <a:prstGeom prst="rect">
            <a:avLst/>
          </a:prstGeom>
        </p:spPr>
      </p:pic>
    </p:spTree>
    <p:extLst>
      <p:ext uri="{BB962C8B-B14F-4D97-AF65-F5344CB8AC3E}">
        <p14:creationId xmlns:p14="http://schemas.microsoft.com/office/powerpoint/2010/main" val="12678052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 G A R N H A M ! 3 0 1 1 1 6 . 5 < / d o c u m e n t i d >  
     < s e n d e r i d > A G A R N H A M < / s e n d e r i d >  
     < s e n d e r e m a i l > A G A R N H A M @ G A R N H A M . C O M < / s e n d e r e m a i l >  
     < l a s t m o d i f i e d > 2 0 2 3 - 0 6 - 0 5 T 1 5 : 1 9 : 3 8 . 0 0 0 0 0 0 0 - 0 4 : 0 0 < / l a s t m o d i f i e d >  
     < d a t a b a s e > G A R N H A M < / d a t a b a s e >  
 < / p r o p e r t i e s > 
</file>

<file path=customXml/itemProps1.xml><?xml version="1.0" encoding="utf-8"?>
<ds:datastoreItem xmlns:ds="http://schemas.openxmlformats.org/officeDocument/2006/customXml" ds:itemID="{6638CAB5-D40B-43D2-B362-6B883D766CD0}">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1847</TotalTime>
  <Words>1468</Words>
  <Application>Microsoft Office PowerPoint</Application>
  <PresentationFormat>Panorámica</PresentationFormat>
  <Paragraphs>124</Paragraphs>
  <Slides>14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Arial</vt:lpstr>
      <vt:lpstr>Calibri</vt:lpstr>
      <vt:lpstr>Calibri Light</vt:lpstr>
      <vt:lpstr>Courier New</vt:lpstr>
      <vt:lpstr>Futura Light</vt:lpstr>
      <vt:lpstr>Futura Medium</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Arturo Garnham</cp:lastModifiedBy>
  <cp:revision>106</cp:revision>
  <cp:lastPrinted>2025-03-25T13:10:47Z</cp:lastPrinted>
  <dcterms:created xsi:type="dcterms:W3CDTF">2022-12-28T12:35:20Z</dcterms:created>
  <dcterms:modified xsi:type="dcterms:W3CDTF">2025-05-07T15:26:26Z</dcterms:modified>
</cp:coreProperties>
</file>