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Avenir" panose="020B0604020202020204" charset="0"/>
      <p:regular r:id="rId25"/>
    </p:embeddedFont>
    <p:embeddedFont>
      <p:font typeface="Avenir Bold" panose="020B0604020202020204" charset="0"/>
      <p:regular r:id="rId26"/>
    </p:embeddedFont>
    <p:embeddedFont>
      <p:font typeface="Avenir Bold Italics" panose="020B0604020202020204" charset="0"/>
      <p:regular r:id="rId27"/>
    </p:embeddedFont>
    <p:embeddedFont>
      <p:font typeface="Avenir Italics" panose="020B0604020202020204" charset="0"/>
      <p:regular r:id="rId28"/>
    </p:embeddedFont>
    <p:embeddedFont>
      <p:font typeface="Helveticish Bold" panose="020B0604020202020204" charset="0"/>
      <p:regular r:id="rId29"/>
    </p:embeddedFont>
    <p:embeddedFont>
      <p:font typeface="Inter" panose="020B0604020202020204" charset="0"/>
      <p:regular r:id="rId30"/>
    </p:embeddedFont>
    <p:embeddedFont>
      <p:font typeface="Inter Bold" panose="020B0604020202020204" charset="0"/>
      <p:regular r:id="rId31"/>
    </p:embeddedFont>
    <p:embeddedFont>
      <p:font typeface="Quattrocento" panose="02020502030000000404" pitchFamily="18" charset="0"/>
      <p:regular r:id="rId32"/>
    </p:embeddedFont>
    <p:embeddedFont>
      <p:font typeface="Roboto Bold Italics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50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19.08.2024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HAY OTRO GRÁFICO, BUSCARLO EN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HAY OTRO GRÁFICO, BUSCARLO EN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HAY OTRO GRÁFICO, BUSCARLO EN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26" Type="http://schemas.openxmlformats.org/officeDocument/2006/relationships/image" Target="../media/image87.png"/><Relationship Id="rId3" Type="http://schemas.openxmlformats.org/officeDocument/2006/relationships/image" Target="../media/image64.png"/><Relationship Id="rId21" Type="http://schemas.openxmlformats.org/officeDocument/2006/relationships/image" Target="../media/image82.sv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17" Type="http://schemas.openxmlformats.org/officeDocument/2006/relationships/image" Target="../media/image78.svg"/><Relationship Id="rId25" Type="http://schemas.openxmlformats.org/officeDocument/2006/relationships/image" Target="../media/image86.svg"/><Relationship Id="rId2" Type="http://schemas.openxmlformats.org/officeDocument/2006/relationships/image" Target="../media/image4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24" Type="http://schemas.openxmlformats.org/officeDocument/2006/relationships/image" Target="../media/image85.png"/><Relationship Id="rId5" Type="http://schemas.openxmlformats.org/officeDocument/2006/relationships/image" Target="../media/image66.png"/><Relationship Id="rId15" Type="http://schemas.openxmlformats.org/officeDocument/2006/relationships/image" Target="../media/image76.svg"/><Relationship Id="rId23" Type="http://schemas.openxmlformats.org/officeDocument/2006/relationships/image" Target="../media/image84.svg"/><Relationship Id="rId10" Type="http://schemas.openxmlformats.org/officeDocument/2006/relationships/image" Target="../media/image71.svg"/><Relationship Id="rId19" Type="http://schemas.openxmlformats.org/officeDocument/2006/relationships/image" Target="../media/image80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Relationship Id="rId27" Type="http://schemas.openxmlformats.org/officeDocument/2006/relationships/image" Target="../media/image8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svg"/><Relationship Id="rId3" Type="http://schemas.openxmlformats.org/officeDocument/2006/relationships/image" Target="../media/image91.png"/><Relationship Id="rId21" Type="http://schemas.openxmlformats.org/officeDocument/2006/relationships/image" Target="../media/image4.png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17" Type="http://schemas.openxmlformats.org/officeDocument/2006/relationships/image" Target="../media/image105.png"/><Relationship Id="rId2" Type="http://schemas.openxmlformats.org/officeDocument/2006/relationships/image" Target="../media/image29.jpeg"/><Relationship Id="rId16" Type="http://schemas.openxmlformats.org/officeDocument/2006/relationships/image" Target="../media/image104.svg"/><Relationship Id="rId20" Type="http://schemas.openxmlformats.org/officeDocument/2006/relationships/image" Target="../media/image10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svg"/><Relationship Id="rId19" Type="http://schemas.openxmlformats.org/officeDocument/2006/relationships/image" Target="../media/image107.png"/><Relationship Id="rId4" Type="http://schemas.openxmlformats.org/officeDocument/2006/relationships/image" Target="../media/image92.svg"/><Relationship Id="rId9" Type="http://schemas.openxmlformats.org/officeDocument/2006/relationships/image" Target="../media/image97.png"/><Relationship Id="rId14" Type="http://schemas.openxmlformats.org/officeDocument/2006/relationships/image" Target="../media/image10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119.png"/><Relationship Id="rId18" Type="http://schemas.openxmlformats.org/officeDocument/2006/relationships/image" Target="../media/image89.jpe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svg"/><Relationship Id="rId17" Type="http://schemas.openxmlformats.org/officeDocument/2006/relationships/image" Target="../media/image4.png"/><Relationship Id="rId2" Type="http://schemas.openxmlformats.org/officeDocument/2006/relationships/image" Target="../media/image29.jpeg"/><Relationship Id="rId16" Type="http://schemas.openxmlformats.org/officeDocument/2006/relationships/image" Target="../media/image1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sv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svg"/><Relationship Id="rId19" Type="http://schemas.openxmlformats.org/officeDocument/2006/relationships/image" Target="../media/image90.jpeg"/><Relationship Id="rId4" Type="http://schemas.openxmlformats.org/officeDocument/2006/relationships/image" Target="../media/image110.svg"/><Relationship Id="rId9" Type="http://schemas.openxmlformats.org/officeDocument/2006/relationships/image" Target="../media/image115.png"/><Relationship Id="rId14" Type="http://schemas.openxmlformats.org/officeDocument/2006/relationships/image" Target="../media/image1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3.jpeg"/><Relationship Id="rId7" Type="http://schemas.openxmlformats.org/officeDocument/2006/relationships/image" Target="../media/image127.sv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svg"/><Relationship Id="rId4" Type="http://schemas.openxmlformats.org/officeDocument/2006/relationships/image" Target="../media/image1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svg"/><Relationship Id="rId18" Type="http://schemas.openxmlformats.org/officeDocument/2006/relationships/image" Target="../media/image79.png"/><Relationship Id="rId3" Type="http://schemas.openxmlformats.org/officeDocument/2006/relationships/image" Target="../media/image64.png"/><Relationship Id="rId21" Type="http://schemas.openxmlformats.org/officeDocument/2006/relationships/image" Target="../media/image82.svg"/><Relationship Id="rId7" Type="http://schemas.openxmlformats.org/officeDocument/2006/relationships/image" Target="../media/image74.png"/><Relationship Id="rId12" Type="http://schemas.openxmlformats.org/officeDocument/2006/relationships/image" Target="../media/image132.png"/><Relationship Id="rId17" Type="http://schemas.openxmlformats.org/officeDocument/2006/relationships/image" Target="../media/image137.svg"/><Relationship Id="rId25" Type="http://schemas.openxmlformats.org/officeDocument/2006/relationships/image" Target="../media/image86.svg"/><Relationship Id="rId2" Type="http://schemas.openxmlformats.org/officeDocument/2006/relationships/image" Target="../media/image4.png"/><Relationship Id="rId16" Type="http://schemas.openxmlformats.org/officeDocument/2006/relationships/image" Target="../media/image136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131.svg"/><Relationship Id="rId24" Type="http://schemas.openxmlformats.org/officeDocument/2006/relationships/image" Target="../media/image85.png"/><Relationship Id="rId5" Type="http://schemas.openxmlformats.org/officeDocument/2006/relationships/image" Target="../media/image66.png"/><Relationship Id="rId15" Type="http://schemas.openxmlformats.org/officeDocument/2006/relationships/image" Target="../media/image135.svg"/><Relationship Id="rId23" Type="http://schemas.openxmlformats.org/officeDocument/2006/relationships/image" Target="../media/image84.svg"/><Relationship Id="rId10" Type="http://schemas.openxmlformats.org/officeDocument/2006/relationships/image" Target="../media/image130.png"/><Relationship Id="rId19" Type="http://schemas.openxmlformats.org/officeDocument/2006/relationships/image" Target="../media/image80.svg"/><Relationship Id="rId4" Type="http://schemas.openxmlformats.org/officeDocument/2006/relationships/image" Target="../media/image65.svg"/><Relationship Id="rId9" Type="http://schemas.openxmlformats.org/officeDocument/2006/relationships/image" Target="../media/image129.svg"/><Relationship Id="rId14" Type="http://schemas.openxmlformats.org/officeDocument/2006/relationships/image" Target="../media/image134.png"/><Relationship Id="rId22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38.jpeg"/><Relationship Id="rId7" Type="http://schemas.openxmlformats.org/officeDocument/2006/relationships/image" Target="../media/image14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svg"/><Relationship Id="rId11" Type="http://schemas.openxmlformats.org/officeDocument/2006/relationships/image" Target="../media/image4.png"/><Relationship Id="rId5" Type="http://schemas.openxmlformats.org/officeDocument/2006/relationships/image" Target="../media/image140.png"/><Relationship Id="rId10" Type="http://schemas.openxmlformats.org/officeDocument/2006/relationships/image" Target="../media/image145.sv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svg"/><Relationship Id="rId3" Type="http://schemas.openxmlformats.org/officeDocument/2006/relationships/image" Target="../media/image146.png"/><Relationship Id="rId7" Type="http://schemas.openxmlformats.org/officeDocument/2006/relationships/image" Target="../media/image150.svg"/><Relationship Id="rId12" Type="http://schemas.openxmlformats.org/officeDocument/2006/relationships/image" Target="../media/image155.png"/><Relationship Id="rId2" Type="http://schemas.openxmlformats.org/officeDocument/2006/relationships/image" Target="../media/image29.jpe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54.svg"/><Relationship Id="rId5" Type="http://schemas.openxmlformats.org/officeDocument/2006/relationships/image" Target="../media/image148.svg"/><Relationship Id="rId15" Type="http://schemas.openxmlformats.org/officeDocument/2006/relationships/image" Target="../media/image20.sv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svg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9.png"/><Relationship Id="rId7" Type="http://schemas.openxmlformats.org/officeDocument/2006/relationships/image" Target="../media/image127.sv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62.svg"/><Relationship Id="rId5" Type="http://schemas.openxmlformats.org/officeDocument/2006/relationships/image" Target="../media/image125.svg"/><Relationship Id="rId10" Type="http://schemas.openxmlformats.org/officeDocument/2006/relationships/image" Target="../media/image161.png"/><Relationship Id="rId4" Type="http://schemas.openxmlformats.org/officeDocument/2006/relationships/image" Target="../media/image124.png"/><Relationship Id="rId9" Type="http://schemas.openxmlformats.org/officeDocument/2006/relationships/image" Target="../media/image1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5.png"/><Relationship Id="rId7" Type="http://schemas.openxmlformats.org/officeDocument/2006/relationships/image" Target="../media/image168.sv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4.png"/><Relationship Id="rId4" Type="http://schemas.openxmlformats.org/officeDocument/2006/relationships/image" Target="../media/image16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24" Type="http://schemas.openxmlformats.org/officeDocument/2006/relationships/image" Target="../media/image27.pn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.png"/><Relationship Id="rId2" Type="http://schemas.openxmlformats.org/officeDocument/2006/relationships/image" Target="../media/image29.jpeg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jpe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6.pn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3" r="-98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-29080" y="17017"/>
            <a:ext cx="18297406" cy="10252965"/>
            <a:chOff x="0" y="0"/>
            <a:chExt cx="4819070" cy="27003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9070" cy="2700369"/>
            </a:xfrm>
            <a:custGeom>
              <a:avLst/>
              <a:gdLst/>
              <a:ahLst/>
              <a:cxnLst/>
              <a:rect l="l" t="t" r="r" b="b"/>
              <a:pathLst>
                <a:path w="4819070" h="2700369">
                  <a:moveTo>
                    <a:pt x="0" y="0"/>
                  </a:moveTo>
                  <a:lnTo>
                    <a:pt x="4819070" y="0"/>
                  </a:lnTo>
                  <a:lnTo>
                    <a:pt x="4819070" y="2700369"/>
                  </a:lnTo>
                  <a:lnTo>
                    <a:pt x="0" y="2700369"/>
                  </a:lnTo>
                  <a:close/>
                </a:path>
              </a:pathLst>
            </a:custGeom>
            <a:solidFill>
              <a:srgbClr val="000000">
                <a:alpha val="62745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9070" cy="2747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V="1">
            <a:off x="14150171" y="5002916"/>
            <a:ext cx="6218257" cy="6843716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7" name="AutoShape 7"/>
          <p:cNvSpPr/>
          <p:nvPr/>
        </p:nvSpPr>
        <p:spPr>
          <a:xfrm rot="-5400000">
            <a:off x="-3041338" y="5051113"/>
            <a:ext cx="8092451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grpSp>
        <p:nvGrpSpPr>
          <p:cNvPr id="8" name="Group 8"/>
          <p:cNvGrpSpPr/>
          <p:nvPr/>
        </p:nvGrpSpPr>
        <p:grpSpPr>
          <a:xfrm rot="2554304">
            <a:off x="17201943" y="5387316"/>
            <a:ext cx="5115557" cy="10091892"/>
            <a:chOff x="0" y="0"/>
            <a:chExt cx="1347307" cy="265794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47307" cy="2657947"/>
            </a:xfrm>
            <a:custGeom>
              <a:avLst/>
              <a:gdLst/>
              <a:ahLst/>
              <a:cxnLst/>
              <a:rect l="l" t="t" r="r" b="b"/>
              <a:pathLst>
                <a:path w="1347307" h="2657947">
                  <a:moveTo>
                    <a:pt x="0" y="0"/>
                  </a:moveTo>
                  <a:lnTo>
                    <a:pt x="1347307" y="0"/>
                  </a:lnTo>
                  <a:lnTo>
                    <a:pt x="1347307" y="2657947"/>
                  </a:lnTo>
                  <a:lnTo>
                    <a:pt x="0" y="2657947"/>
                  </a:ln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347307" cy="2705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973680" y="6619924"/>
            <a:ext cx="4281737" cy="1325554"/>
          </a:xfrm>
          <a:custGeom>
            <a:avLst/>
            <a:gdLst/>
            <a:ahLst/>
            <a:cxnLst/>
            <a:rect l="l" t="t" r="r" b="b"/>
            <a:pathLst>
              <a:path w="4281737" h="1325554">
                <a:moveTo>
                  <a:pt x="0" y="0"/>
                </a:moveTo>
                <a:lnTo>
                  <a:pt x="4281737" y="0"/>
                </a:lnTo>
                <a:lnTo>
                  <a:pt x="4281737" y="1325554"/>
                </a:lnTo>
                <a:lnTo>
                  <a:pt x="0" y="1325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" name="TextBox 12"/>
          <p:cNvSpPr txBox="1"/>
          <p:nvPr/>
        </p:nvSpPr>
        <p:spPr>
          <a:xfrm>
            <a:off x="1973680" y="8027171"/>
            <a:ext cx="7728592" cy="1297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1"/>
              </a:lnSpc>
            </a:pPr>
            <a:r>
              <a:rPr lang="en-US" sz="2400" spc="235">
                <a:solidFill>
                  <a:srgbClr val="FDFDFD"/>
                </a:solidFill>
                <a:latin typeface="Avenir Italics"/>
                <a:ea typeface="Avenir Italics"/>
                <a:cs typeface="Avenir Italics"/>
                <a:sym typeface="Avenir Italics"/>
              </a:rPr>
              <a:t>Fecha: 13/08/2024</a:t>
            </a:r>
          </a:p>
          <a:p>
            <a:pPr algn="l">
              <a:lnSpc>
                <a:spcPts val="3311"/>
              </a:lnSpc>
            </a:pPr>
            <a:r>
              <a:rPr lang="en-US" sz="2400" spc="235">
                <a:solidFill>
                  <a:srgbClr val="FDFDFD"/>
                </a:solidFill>
                <a:latin typeface="Avenir Italics"/>
                <a:ea typeface="Avenir Italics"/>
                <a:cs typeface="Avenir Italics"/>
                <a:sym typeface="Avenir Italics"/>
              </a:rPr>
              <a:t>Seminario regional</a:t>
            </a:r>
          </a:p>
          <a:p>
            <a:pPr algn="l">
              <a:lnSpc>
                <a:spcPts val="3311"/>
              </a:lnSpc>
            </a:pPr>
            <a:r>
              <a:rPr lang="en-US" sz="2400" spc="235">
                <a:solidFill>
                  <a:srgbClr val="FDFDFD"/>
                </a:solidFill>
                <a:latin typeface="Avenir Italics"/>
                <a:ea typeface="Avenir Italics"/>
                <a:cs typeface="Avenir Italics"/>
                <a:sym typeface="Avenir Italics"/>
              </a:rPr>
              <a:t>Santiago-Aconcagua.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73680" y="1357599"/>
            <a:ext cx="15748366" cy="3643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67"/>
              </a:lnSpc>
            </a:pPr>
            <a:r>
              <a:rPr lang="en-US" sz="5047">
                <a:solidFill>
                  <a:srgbClr val="F2CF00"/>
                </a:solidFill>
                <a:latin typeface="Avenir"/>
                <a:ea typeface="Avenir"/>
                <a:cs typeface="Avenir"/>
                <a:sym typeface="Avenir"/>
              </a:rPr>
              <a:t>AGRO Y ENERGÍA</a:t>
            </a:r>
            <a:r>
              <a:rPr lang="en-US" sz="5047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: ESTRATEGIAS SOSTENIBLES PARA ENFRENTAR LAS ALZAS DE LAS TARIFAS ELÉCTRICAS Y ADAPTARSE A LAS NUEVAS TECNOLOGÍAS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637772"/>
            <a:chOff x="0" y="0"/>
            <a:chExt cx="5385866" cy="4823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66" cy="482328"/>
            </a:xfrm>
            <a:custGeom>
              <a:avLst/>
              <a:gdLst/>
              <a:ahLst/>
              <a:cxnLst/>
              <a:rect l="l" t="t" r="r" b="b"/>
              <a:pathLst>
                <a:path w="5385866" h="482328">
                  <a:moveTo>
                    <a:pt x="0" y="0"/>
                  </a:moveTo>
                  <a:lnTo>
                    <a:pt x="5385866" y="0"/>
                  </a:lnTo>
                  <a:lnTo>
                    <a:pt x="5385866" y="482328"/>
                  </a:lnTo>
                  <a:lnTo>
                    <a:pt x="0" y="482328"/>
                  </a:lnTo>
                  <a:close/>
                </a:path>
              </a:pathLst>
            </a:custGeom>
            <a:blipFill>
              <a:blip r:embed="rId2"/>
              <a:stretch>
                <a:fillRect t="-333189" b="-309375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74521" y="0"/>
            <a:ext cx="19130211" cy="1654994"/>
            <a:chOff x="0" y="0"/>
            <a:chExt cx="5038409" cy="4358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38410" cy="435883"/>
            </a:xfrm>
            <a:custGeom>
              <a:avLst/>
              <a:gdLst/>
              <a:ahLst/>
              <a:cxnLst/>
              <a:rect l="l" t="t" r="r" b="b"/>
              <a:pathLst>
                <a:path w="5038410" h="435883">
                  <a:moveTo>
                    <a:pt x="0" y="0"/>
                  </a:moveTo>
                  <a:lnTo>
                    <a:pt x="5038410" y="0"/>
                  </a:lnTo>
                  <a:lnTo>
                    <a:pt x="5038410" y="435883"/>
                  </a:lnTo>
                  <a:lnTo>
                    <a:pt x="0" y="435883"/>
                  </a:lnTo>
                  <a:close/>
                </a:path>
              </a:pathLst>
            </a:custGeom>
            <a:solidFill>
              <a:srgbClr val="1D1D1B">
                <a:alpha val="7098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038409" cy="483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2724" y="-147157"/>
            <a:ext cx="12889976" cy="1861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16"/>
              </a:lnSpc>
            </a:pPr>
            <a:r>
              <a:rPr lang="en-US" sz="5082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ENERGÍA SOLAR: </a:t>
            </a:r>
          </a:p>
          <a:p>
            <a:pPr algn="l">
              <a:lnSpc>
                <a:spcPts val="7116"/>
              </a:lnSpc>
            </a:pPr>
            <a:r>
              <a:rPr lang="en-US" sz="5082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REVOLUCIÓN TECNOLÓGICA</a:t>
            </a:r>
          </a:p>
        </p:txBody>
      </p:sp>
      <p:sp>
        <p:nvSpPr>
          <p:cNvPr id="8" name="Freeform 8"/>
          <p:cNvSpPr/>
          <p:nvPr/>
        </p:nvSpPr>
        <p:spPr>
          <a:xfrm>
            <a:off x="11209395" y="3975373"/>
            <a:ext cx="5422322" cy="4151601"/>
          </a:xfrm>
          <a:custGeom>
            <a:avLst/>
            <a:gdLst/>
            <a:ahLst/>
            <a:cxnLst/>
            <a:rect l="l" t="t" r="r" b="b"/>
            <a:pathLst>
              <a:path w="5422322" h="4151601">
                <a:moveTo>
                  <a:pt x="0" y="0"/>
                </a:moveTo>
                <a:lnTo>
                  <a:pt x="5422322" y="0"/>
                </a:lnTo>
                <a:lnTo>
                  <a:pt x="5422322" y="4151601"/>
                </a:lnTo>
                <a:lnTo>
                  <a:pt x="0" y="41516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Freeform 9"/>
          <p:cNvSpPr/>
          <p:nvPr/>
        </p:nvSpPr>
        <p:spPr>
          <a:xfrm>
            <a:off x="16735757" y="4247127"/>
            <a:ext cx="1182085" cy="2374187"/>
          </a:xfrm>
          <a:custGeom>
            <a:avLst/>
            <a:gdLst/>
            <a:ahLst/>
            <a:cxnLst/>
            <a:rect l="l" t="t" r="r" b="b"/>
            <a:pathLst>
              <a:path w="1182085" h="2374187">
                <a:moveTo>
                  <a:pt x="0" y="0"/>
                </a:moveTo>
                <a:lnTo>
                  <a:pt x="1182085" y="0"/>
                </a:lnTo>
                <a:lnTo>
                  <a:pt x="1182085" y="2374187"/>
                </a:lnTo>
                <a:lnTo>
                  <a:pt x="0" y="2374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Freeform 10"/>
          <p:cNvSpPr/>
          <p:nvPr/>
        </p:nvSpPr>
        <p:spPr>
          <a:xfrm>
            <a:off x="7304367" y="3975373"/>
            <a:ext cx="3597572" cy="2917694"/>
          </a:xfrm>
          <a:custGeom>
            <a:avLst/>
            <a:gdLst/>
            <a:ahLst/>
            <a:cxnLst/>
            <a:rect l="l" t="t" r="r" b="b"/>
            <a:pathLst>
              <a:path w="3597572" h="2917694">
                <a:moveTo>
                  <a:pt x="0" y="0"/>
                </a:moveTo>
                <a:lnTo>
                  <a:pt x="3597572" y="0"/>
                </a:lnTo>
                <a:lnTo>
                  <a:pt x="3597572" y="2917694"/>
                </a:lnTo>
                <a:lnTo>
                  <a:pt x="0" y="29176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42" r="-1042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1" name="AutoShape 11"/>
          <p:cNvSpPr/>
          <p:nvPr/>
        </p:nvSpPr>
        <p:spPr>
          <a:xfrm flipH="1">
            <a:off x="7065482" y="3184552"/>
            <a:ext cx="0" cy="5854418"/>
          </a:xfrm>
          <a:prstGeom prst="line">
            <a:avLst/>
          </a:prstGeom>
          <a:ln w="28575" cap="flat">
            <a:solidFill>
              <a:srgbClr val="F2C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graphicFrame>
        <p:nvGraphicFramePr>
          <p:cNvPr id="12" name="Table 12"/>
          <p:cNvGraphicFramePr>
            <a:graphicFrameLocks noGrp="1"/>
          </p:cNvGraphicFramePr>
          <p:nvPr/>
        </p:nvGraphicFramePr>
        <p:xfrm>
          <a:off x="700673" y="2919893"/>
          <a:ext cx="5807598" cy="6713339"/>
        </p:xfrm>
        <a:graphic>
          <a:graphicData uri="http://schemas.openxmlformats.org/drawingml/2006/table">
            <a:tbl>
              <a:tblPr/>
              <a:tblGrid>
                <a:gridCol w="1935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5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3788">
                <a:tc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FFFFFF"/>
                          </a:solidFill>
                          <a:latin typeface="Avenir Bold"/>
                          <a:ea typeface="Avenir Bold"/>
                          <a:cs typeface="Avenir Bold"/>
                          <a:sym typeface="Avenir Bold"/>
                        </a:rPr>
                        <a:t>País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34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FFFFFF"/>
                          </a:solidFill>
                          <a:latin typeface="Avenir Bold"/>
                          <a:ea typeface="Avenir Bold"/>
                          <a:cs typeface="Avenir Bold"/>
                          <a:sym typeface="Avenir Bold"/>
                        </a:rPr>
                        <a:t>Región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34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FFFFFF"/>
                          </a:solidFill>
                          <a:latin typeface="Avenir Bold"/>
                          <a:ea typeface="Avenir Bold"/>
                          <a:cs typeface="Avenir Bold"/>
                          <a:sym typeface="Avenir Bold"/>
                        </a:rPr>
                        <a:t>Radiación (kW/m2/año)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34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793">
                <a:tc rowSpan="5"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Chile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Norte Grande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2.900 - 3.300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793">
                <a:tc vMerge="1"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Chile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Norte Chico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2.200 - 2.900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2793">
                <a:tc vMerge="1"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Chile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Zona Central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1.700 - 2.200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2793">
                <a:tc vMerge="1"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Chile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Sur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1.200 - 1.700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2793">
                <a:tc vMerge="1"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Chile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Extremo Sur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900 - 1.200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2793">
                <a:tc rowSpan="2"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Alemania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Berlín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900 - 1.200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12793">
                <a:tc vMerge="1"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Alemania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Múnich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2"/>
                        </a:lnSpc>
                        <a:defRPr/>
                      </a:pPr>
                      <a:r>
                        <a:rPr lang="en-US" sz="1887">
                          <a:solidFill>
                            <a:srgbClr val="000000"/>
                          </a:solidFill>
                          <a:latin typeface="Avenir"/>
                          <a:ea typeface="Avenir"/>
                          <a:cs typeface="Avenir"/>
                          <a:sym typeface="Avenir"/>
                        </a:rPr>
                        <a:t>900 - 1.200</a:t>
                      </a:r>
                      <a:endParaRPr lang="en-US" sz="1100"/>
                    </a:p>
                  </a:txBody>
                  <a:tcPr marL="151239" marR="151239" marT="151239" marB="151239" anchor="ctr">
                    <a:lnL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2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3" name="Group 13"/>
          <p:cNvGrpSpPr/>
          <p:nvPr/>
        </p:nvGrpSpPr>
        <p:grpSpPr>
          <a:xfrm>
            <a:off x="2589932" y="7173891"/>
            <a:ext cx="3918337" cy="1681931"/>
            <a:chOff x="0" y="0"/>
            <a:chExt cx="1299886" cy="55797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99886" cy="557971"/>
            </a:xfrm>
            <a:custGeom>
              <a:avLst/>
              <a:gdLst/>
              <a:ahLst/>
              <a:cxnLst/>
              <a:rect l="l" t="t" r="r" b="b"/>
              <a:pathLst>
                <a:path w="1299886" h="557971">
                  <a:moveTo>
                    <a:pt x="0" y="0"/>
                  </a:moveTo>
                  <a:lnTo>
                    <a:pt x="1299886" y="0"/>
                  </a:lnTo>
                  <a:lnTo>
                    <a:pt x="1299886" y="557971"/>
                  </a:lnTo>
                  <a:lnTo>
                    <a:pt x="0" y="5579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F2CF00"/>
              </a:solidFill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299886" cy="586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304367" y="2834168"/>
            <a:ext cx="3905028" cy="403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3"/>
              </a:lnSpc>
            </a:pPr>
            <a:r>
              <a:rPr lang="en-US" sz="2095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COMPROMISO AMBIENTAL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724648" y="8193649"/>
            <a:ext cx="2826203" cy="176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0"/>
              </a:lnSpc>
            </a:pPr>
            <a:r>
              <a:rPr lang="en-US" sz="936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Fuente:  Informe julio coordinador electrico nacional)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00531" y="2019263"/>
            <a:ext cx="4007880" cy="77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3"/>
              </a:lnSpc>
            </a:pPr>
            <a:r>
              <a:rPr lang="en-US" sz="2095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CAPACIDAD INSTALADA ENERGÍAS RENOVABLES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318919" y="2834168"/>
            <a:ext cx="4007880" cy="77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3"/>
              </a:lnSpc>
            </a:pPr>
            <a:r>
              <a:rPr lang="en-US" sz="2095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CAPACIDAD INSTALADA ENERGÍAS RENOVABLES</a:t>
            </a:r>
          </a:p>
        </p:txBody>
      </p:sp>
      <p:sp>
        <p:nvSpPr>
          <p:cNvPr id="20" name="Freeform 20"/>
          <p:cNvSpPr/>
          <p:nvPr/>
        </p:nvSpPr>
        <p:spPr>
          <a:xfrm>
            <a:off x="16106356" y="143463"/>
            <a:ext cx="2036999" cy="630621"/>
          </a:xfrm>
          <a:custGeom>
            <a:avLst/>
            <a:gdLst/>
            <a:ahLst/>
            <a:cxnLst/>
            <a:rect l="l" t="t" r="r" b="b"/>
            <a:pathLst>
              <a:path w="2036999" h="630621">
                <a:moveTo>
                  <a:pt x="0" y="0"/>
                </a:moveTo>
                <a:lnTo>
                  <a:pt x="2036999" y="0"/>
                </a:lnTo>
                <a:lnTo>
                  <a:pt x="2036999" y="630621"/>
                </a:lnTo>
                <a:lnTo>
                  <a:pt x="0" y="6306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844603" cy="10287000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s-CL"/>
          </a:p>
        </p:txBody>
      </p:sp>
      <p:sp>
        <p:nvSpPr>
          <p:cNvPr id="3" name="AutoShape 3"/>
          <p:cNvSpPr/>
          <p:nvPr/>
        </p:nvSpPr>
        <p:spPr>
          <a:xfrm>
            <a:off x="427454" y="5874181"/>
            <a:ext cx="1748370" cy="206448"/>
          </a:xfrm>
          <a:prstGeom prst="rect">
            <a:avLst/>
          </a:prstGeom>
          <a:solidFill>
            <a:srgbClr val="F2CF00"/>
          </a:solidFill>
        </p:spPr>
        <p:txBody>
          <a:bodyPr/>
          <a:lstStyle/>
          <a:p>
            <a:endParaRPr lang="es-CL"/>
          </a:p>
        </p:txBody>
      </p:sp>
      <p:sp>
        <p:nvSpPr>
          <p:cNvPr id="4" name="AutoShape 4"/>
          <p:cNvSpPr/>
          <p:nvPr/>
        </p:nvSpPr>
        <p:spPr>
          <a:xfrm>
            <a:off x="14635480" y="9983998"/>
            <a:ext cx="3505904" cy="0"/>
          </a:xfrm>
          <a:prstGeom prst="line">
            <a:avLst/>
          </a:prstGeom>
          <a:ln w="28575" cap="flat">
            <a:solidFill>
              <a:srgbClr val="F2C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16106356" y="143463"/>
            <a:ext cx="2036999" cy="630621"/>
          </a:xfrm>
          <a:custGeom>
            <a:avLst/>
            <a:gdLst/>
            <a:ahLst/>
            <a:cxnLst/>
            <a:rect l="l" t="t" r="r" b="b"/>
            <a:pathLst>
              <a:path w="2036999" h="630621">
                <a:moveTo>
                  <a:pt x="0" y="0"/>
                </a:moveTo>
                <a:lnTo>
                  <a:pt x="2036999" y="0"/>
                </a:lnTo>
                <a:lnTo>
                  <a:pt x="2036999" y="630621"/>
                </a:lnTo>
                <a:lnTo>
                  <a:pt x="0" y="6306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10497414" y="750967"/>
            <a:ext cx="1162276" cy="1195142"/>
          </a:xfrm>
          <a:custGeom>
            <a:avLst/>
            <a:gdLst/>
            <a:ahLst/>
            <a:cxnLst/>
            <a:rect l="l" t="t" r="r" b="b"/>
            <a:pathLst>
              <a:path w="1162276" h="1195142">
                <a:moveTo>
                  <a:pt x="0" y="0"/>
                </a:moveTo>
                <a:lnTo>
                  <a:pt x="1162276" y="0"/>
                </a:lnTo>
                <a:lnTo>
                  <a:pt x="1162276" y="1195142"/>
                </a:lnTo>
                <a:lnTo>
                  <a:pt x="0" y="11951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9955792" y="1348538"/>
            <a:ext cx="855681" cy="730976"/>
          </a:xfrm>
          <a:custGeom>
            <a:avLst/>
            <a:gdLst/>
            <a:ahLst/>
            <a:cxnLst/>
            <a:rect l="l" t="t" r="r" b="b"/>
            <a:pathLst>
              <a:path w="855681" h="730976">
                <a:moveTo>
                  <a:pt x="0" y="0"/>
                </a:moveTo>
                <a:lnTo>
                  <a:pt x="855681" y="0"/>
                </a:lnTo>
                <a:lnTo>
                  <a:pt x="855681" y="730977"/>
                </a:lnTo>
                <a:lnTo>
                  <a:pt x="0" y="7309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3499" r="-35830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Freeform 8"/>
          <p:cNvSpPr/>
          <p:nvPr/>
        </p:nvSpPr>
        <p:spPr>
          <a:xfrm>
            <a:off x="10295566" y="3256764"/>
            <a:ext cx="630055" cy="710922"/>
          </a:xfrm>
          <a:custGeom>
            <a:avLst/>
            <a:gdLst/>
            <a:ahLst/>
            <a:cxnLst/>
            <a:rect l="l" t="t" r="r" b="b"/>
            <a:pathLst>
              <a:path w="630055" h="710922">
                <a:moveTo>
                  <a:pt x="0" y="0"/>
                </a:moveTo>
                <a:lnTo>
                  <a:pt x="630055" y="0"/>
                </a:lnTo>
                <a:lnTo>
                  <a:pt x="630055" y="710923"/>
                </a:lnTo>
                <a:lnTo>
                  <a:pt x="0" y="7109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Freeform 9"/>
          <p:cNvSpPr/>
          <p:nvPr/>
        </p:nvSpPr>
        <p:spPr>
          <a:xfrm>
            <a:off x="11401627" y="2468873"/>
            <a:ext cx="1869269" cy="1498814"/>
          </a:xfrm>
          <a:custGeom>
            <a:avLst/>
            <a:gdLst/>
            <a:ahLst/>
            <a:cxnLst/>
            <a:rect l="l" t="t" r="r" b="b"/>
            <a:pathLst>
              <a:path w="1869269" h="1498814">
                <a:moveTo>
                  <a:pt x="0" y="0"/>
                </a:moveTo>
                <a:lnTo>
                  <a:pt x="1869269" y="0"/>
                </a:lnTo>
                <a:lnTo>
                  <a:pt x="1869269" y="1498814"/>
                </a:lnTo>
                <a:lnTo>
                  <a:pt x="0" y="14988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Freeform 10"/>
          <p:cNvSpPr/>
          <p:nvPr/>
        </p:nvSpPr>
        <p:spPr>
          <a:xfrm>
            <a:off x="13876361" y="3256764"/>
            <a:ext cx="577943" cy="738585"/>
          </a:xfrm>
          <a:custGeom>
            <a:avLst/>
            <a:gdLst/>
            <a:ahLst/>
            <a:cxnLst/>
            <a:rect l="l" t="t" r="r" b="b"/>
            <a:pathLst>
              <a:path w="577943" h="738585">
                <a:moveTo>
                  <a:pt x="0" y="0"/>
                </a:moveTo>
                <a:lnTo>
                  <a:pt x="577943" y="0"/>
                </a:lnTo>
                <a:lnTo>
                  <a:pt x="577943" y="738585"/>
                </a:lnTo>
                <a:lnTo>
                  <a:pt x="0" y="7385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>
          <a:xfrm>
            <a:off x="15022848" y="1464079"/>
            <a:ext cx="1536589" cy="2503608"/>
          </a:xfrm>
          <a:custGeom>
            <a:avLst/>
            <a:gdLst/>
            <a:ahLst/>
            <a:cxnLst/>
            <a:rect l="l" t="t" r="r" b="b"/>
            <a:pathLst>
              <a:path w="1536589" h="2503608">
                <a:moveTo>
                  <a:pt x="0" y="0"/>
                </a:moveTo>
                <a:lnTo>
                  <a:pt x="1536589" y="0"/>
                </a:lnTo>
                <a:lnTo>
                  <a:pt x="1536589" y="2503608"/>
                </a:lnTo>
                <a:lnTo>
                  <a:pt x="0" y="25036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" name="AutoShape 12"/>
          <p:cNvSpPr/>
          <p:nvPr/>
        </p:nvSpPr>
        <p:spPr>
          <a:xfrm>
            <a:off x="10621659" y="2151153"/>
            <a:ext cx="0" cy="848289"/>
          </a:xfrm>
          <a:prstGeom prst="line">
            <a:avLst/>
          </a:prstGeom>
          <a:ln w="19050" cap="flat">
            <a:solidFill>
              <a:srgbClr val="F2CF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/>
          </a:p>
        </p:txBody>
      </p:sp>
      <p:sp>
        <p:nvSpPr>
          <p:cNvPr id="13" name="AutoShape 13"/>
          <p:cNvSpPr/>
          <p:nvPr/>
        </p:nvSpPr>
        <p:spPr>
          <a:xfrm flipV="1">
            <a:off x="14635480" y="3499679"/>
            <a:ext cx="498060" cy="0"/>
          </a:xfrm>
          <a:prstGeom prst="line">
            <a:avLst/>
          </a:prstGeom>
          <a:ln w="19050" cap="flat">
            <a:solidFill>
              <a:srgbClr val="F2CF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/>
          </a:p>
        </p:txBody>
      </p:sp>
      <p:sp>
        <p:nvSpPr>
          <p:cNvPr id="14" name="AutoShape 14"/>
          <p:cNvSpPr/>
          <p:nvPr/>
        </p:nvSpPr>
        <p:spPr>
          <a:xfrm>
            <a:off x="13270896" y="3601159"/>
            <a:ext cx="424289" cy="0"/>
          </a:xfrm>
          <a:prstGeom prst="line">
            <a:avLst/>
          </a:prstGeom>
          <a:ln w="19050" cap="flat">
            <a:solidFill>
              <a:srgbClr val="F2CF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/>
          </a:p>
        </p:txBody>
      </p:sp>
      <p:sp>
        <p:nvSpPr>
          <p:cNvPr id="15" name="AutoShape 15"/>
          <p:cNvSpPr/>
          <p:nvPr/>
        </p:nvSpPr>
        <p:spPr>
          <a:xfrm flipV="1">
            <a:off x="10977338" y="3612226"/>
            <a:ext cx="424289" cy="0"/>
          </a:xfrm>
          <a:prstGeom prst="line">
            <a:avLst/>
          </a:prstGeom>
          <a:ln w="19050" cap="flat">
            <a:solidFill>
              <a:srgbClr val="F2CF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/>
          </a:p>
        </p:txBody>
      </p:sp>
      <p:sp>
        <p:nvSpPr>
          <p:cNvPr id="16" name="AutoShape 16"/>
          <p:cNvSpPr/>
          <p:nvPr/>
        </p:nvSpPr>
        <p:spPr>
          <a:xfrm flipH="1">
            <a:off x="14635480" y="3777312"/>
            <a:ext cx="498060" cy="0"/>
          </a:xfrm>
          <a:prstGeom prst="line">
            <a:avLst/>
          </a:prstGeom>
          <a:ln w="19050" cap="flat">
            <a:solidFill>
              <a:srgbClr val="F2CF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/>
          </a:p>
        </p:txBody>
      </p:sp>
      <p:sp>
        <p:nvSpPr>
          <p:cNvPr id="17" name="Freeform 17"/>
          <p:cNvSpPr/>
          <p:nvPr/>
        </p:nvSpPr>
        <p:spPr>
          <a:xfrm>
            <a:off x="10462647" y="2337886"/>
            <a:ext cx="318025" cy="261973"/>
          </a:xfrm>
          <a:custGeom>
            <a:avLst/>
            <a:gdLst/>
            <a:ahLst/>
            <a:cxnLst/>
            <a:rect l="l" t="t" r="r" b="b"/>
            <a:pathLst>
              <a:path w="318025" h="261973">
                <a:moveTo>
                  <a:pt x="0" y="0"/>
                </a:moveTo>
                <a:lnTo>
                  <a:pt x="318025" y="0"/>
                </a:lnTo>
                <a:lnTo>
                  <a:pt x="318025" y="261973"/>
                </a:lnTo>
                <a:lnTo>
                  <a:pt x="0" y="26197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8" name="Freeform 18"/>
          <p:cNvSpPr/>
          <p:nvPr/>
        </p:nvSpPr>
        <p:spPr>
          <a:xfrm rot="-5400000">
            <a:off x="10949312" y="3487312"/>
            <a:ext cx="318025" cy="261973"/>
          </a:xfrm>
          <a:custGeom>
            <a:avLst/>
            <a:gdLst/>
            <a:ahLst/>
            <a:cxnLst/>
            <a:rect l="l" t="t" r="r" b="b"/>
            <a:pathLst>
              <a:path w="318025" h="261973">
                <a:moveTo>
                  <a:pt x="0" y="0"/>
                </a:moveTo>
                <a:lnTo>
                  <a:pt x="318025" y="0"/>
                </a:lnTo>
                <a:lnTo>
                  <a:pt x="318025" y="261974"/>
                </a:lnTo>
                <a:lnTo>
                  <a:pt x="0" y="2619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9" name="Freeform 19"/>
          <p:cNvSpPr/>
          <p:nvPr/>
        </p:nvSpPr>
        <p:spPr>
          <a:xfrm rot="-5400000">
            <a:off x="13292668" y="3470173"/>
            <a:ext cx="318025" cy="261973"/>
          </a:xfrm>
          <a:custGeom>
            <a:avLst/>
            <a:gdLst/>
            <a:ahLst/>
            <a:cxnLst/>
            <a:rect l="l" t="t" r="r" b="b"/>
            <a:pathLst>
              <a:path w="318025" h="261973">
                <a:moveTo>
                  <a:pt x="0" y="0"/>
                </a:moveTo>
                <a:lnTo>
                  <a:pt x="318025" y="0"/>
                </a:lnTo>
                <a:lnTo>
                  <a:pt x="318025" y="261973"/>
                </a:lnTo>
                <a:lnTo>
                  <a:pt x="0" y="26197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0" name="Freeform 20"/>
          <p:cNvSpPr/>
          <p:nvPr/>
        </p:nvSpPr>
        <p:spPr>
          <a:xfrm rot="-5400000">
            <a:off x="14902726" y="3401551"/>
            <a:ext cx="202960" cy="196257"/>
          </a:xfrm>
          <a:custGeom>
            <a:avLst/>
            <a:gdLst/>
            <a:ahLst/>
            <a:cxnLst/>
            <a:rect l="l" t="t" r="r" b="b"/>
            <a:pathLst>
              <a:path w="202960" h="196257">
                <a:moveTo>
                  <a:pt x="0" y="0"/>
                </a:moveTo>
                <a:lnTo>
                  <a:pt x="202960" y="0"/>
                </a:lnTo>
                <a:lnTo>
                  <a:pt x="202960" y="196257"/>
                </a:lnTo>
                <a:lnTo>
                  <a:pt x="0" y="1962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8693" r="-8693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1" name="Freeform 21"/>
          <p:cNvSpPr/>
          <p:nvPr/>
        </p:nvSpPr>
        <p:spPr>
          <a:xfrm rot="5400000">
            <a:off x="14706469" y="3694925"/>
            <a:ext cx="202960" cy="196257"/>
          </a:xfrm>
          <a:custGeom>
            <a:avLst/>
            <a:gdLst/>
            <a:ahLst/>
            <a:cxnLst/>
            <a:rect l="l" t="t" r="r" b="b"/>
            <a:pathLst>
              <a:path w="202960" h="196257">
                <a:moveTo>
                  <a:pt x="0" y="0"/>
                </a:moveTo>
                <a:lnTo>
                  <a:pt x="202960" y="0"/>
                </a:lnTo>
                <a:lnTo>
                  <a:pt x="202960" y="196257"/>
                </a:lnTo>
                <a:lnTo>
                  <a:pt x="0" y="1962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8693" r="-8693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2" name="Freeform 22"/>
          <p:cNvSpPr/>
          <p:nvPr/>
        </p:nvSpPr>
        <p:spPr>
          <a:xfrm>
            <a:off x="10594921" y="5234556"/>
            <a:ext cx="1162276" cy="1195142"/>
          </a:xfrm>
          <a:custGeom>
            <a:avLst/>
            <a:gdLst/>
            <a:ahLst/>
            <a:cxnLst/>
            <a:rect l="l" t="t" r="r" b="b"/>
            <a:pathLst>
              <a:path w="1162276" h="1195142">
                <a:moveTo>
                  <a:pt x="0" y="0"/>
                </a:moveTo>
                <a:lnTo>
                  <a:pt x="1162276" y="0"/>
                </a:lnTo>
                <a:lnTo>
                  <a:pt x="1162276" y="1195143"/>
                </a:lnTo>
                <a:lnTo>
                  <a:pt x="0" y="1195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3" name="Freeform 23"/>
          <p:cNvSpPr/>
          <p:nvPr/>
        </p:nvSpPr>
        <p:spPr>
          <a:xfrm>
            <a:off x="10053299" y="5832128"/>
            <a:ext cx="855681" cy="730976"/>
          </a:xfrm>
          <a:custGeom>
            <a:avLst/>
            <a:gdLst/>
            <a:ahLst/>
            <a:cxnLst/>
            <a:rect l="l" t="t" r="r" b="b"/>
            <a:pathLst>
              <a:path w="855681" h="730976">
                <a:moveTo>
                  <a:pt x="0" y="0"/>
                </a:moveTo>
                <a:lnTo>
                  <a:pt x="855681" y="0"/>
                </a:lnTo>
                <a:lnTo>
                  <a:pt x="855681" y="730976"/>
                </a:lnTo>
                <a:lnTo>
                  <a:pt x="0" y="730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3499" r="-35830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4" name="Freeform 24"/>
          <p:cNvSpPr/>
          <p:nvPr/>
        </p:nvSpPr>
        <p:spPr>
          <a:xfrm>
            <a:off x="10465909" y="7579596"/>
            <a:ext cx="630055" cy="710922"/>
          </a:xfrm>
          <a:custGeom>
            <a:avLst/>
            <a:gdLst/>
            <a:ahLst/>
            <a:cxnLst/>
            <a:rect l="l" t="t" r="r" b="b"/>
            <a:pathLst>
              <a:path w="630055" h="710922">
                <a:moveTo>
                  <a:pt x="0" y="0"/>
                </a:moveTo>
                <a:lnTo>
                  <a:pt x="630055" y="0"/>
                </a:lnTo>
                <a:lnTo>
                  <a:pt x="630055" y="710922"/>
                </a:lnTo>
                <a:lnTo>
                  <a:pt x="0" y="7109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5" name="Freeform 25"/>
          <p:cNvSpPr/>
          <p:nvPr/>
        </p:nvSpPr>
        <p:spPr>
          <a:xfrm>
            <a:off x="12839982" y="6830189"/>
            <a:ext cx="1869269" cy="1498814"/>
          </a:xfrm>
          <a:custGeom>
            <a:avLst/>
            <a:gdLst/>
            <a:ahLst/>
            <a:cxnLst/>
            <a:rect l="l" t="t" r="r" b="b"/>
            <a:pathLst>
              <a:path w="1869269" h="1498814">
                <a:moveTo>
                  <a:pt x="0" y="0"/>
                </a:moveTo>
                <a:lnTo>
                  <a:pt x="1869270" y="0"/>
                </a:lnTo>
                <a:lnTo>
                  <a:pt x="1869270" y="1498814"/>
                </a:lnTo>
                <a:lnTo>
                  <a:pt x="0" y="14988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6" name="AutoShape 26"/>
          <p:cNvSpPr/>
          <p:nvPr/>
        </p:nvSpPr>
        <p:spPr>
          <a:xfrm>
            <a:off x="10719167" y="6634742"/>
            <a:ext cx="0" cy="848289"/>
          </a:xfrm>
          <a:prstGeom prst="line">
            <a:avLst/>
          </a:prstGeom>
          <a:ln w="19050" cap="flat">
            <a:solidFill>
              <a:srgbClr val="F2CF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/>
          </a:p>
        </p:txBody>
      </p:sp>
      <p:sp>
        <p:nvSpPr>
          <p:cNvPr id="27" name="AutoShape 27"/>
          <p:cNvSpPr/>
          <p:nvPr/>
        </p:nvSpPr>
        <p:spPr>
          <a:xfrm>
            <a:off x="11482207" y="8471511"/>
            <a:ext cx="474307" cy="299062"/>
          </a:xfrm>
          <a:prstGeom prst="line">
            <a:avLst/>
          </a:prstGeom>
          <a:ln w="19050" cap="flat">
            <a:solidFill>
              <a:srgbClr val="F2CF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/>
          </a:p>
        </p:txBody>
      </p:sp>
      <p:sp>
        <p:nvSpPr>
          <p:cNvPr id="28" name="AutoShape 28"/>
          <p:cNvSpPr/>
          <p:nvPr/>
        </p:nvSpPr>
        <p:spPr>
          <a:xfrm>
            <a:off x="14709252" y="7962475"/>
            <a:ext cx="424289" cy="0"/>
          </a:xfrm>
          <a:prstGeom prst="line">
            <a:avLst/>
          </a:prstGeom>
          <a:ln w="19050" cap="flat">
            <a:solidFill>
              <a:srgbClr val="F2CF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/>
          </a:p>
        </p:txBody>
      </p:sp>
      <p:sp>
        <p:nvSpPr>
          <p:cNvPr id="29" name="AutoShape 29"/>
          <p:cNvSpPr/>
          <p:nvPr/>
        </p:nvSpPr>
        <p:spPr>
          <a:xfrm flipV="1">
            <a:off x="11470401" y="7944581"/>
            <a:ext cx="1265228" cy="14275"/>
          </a:xfrm>
          <a:prstGeom prst="line">
            <a:avLst/>
          </a:prstGeom>
          <a:ln w="19050" cap="flat">
            <a:solidFill>
              <a:srgbClr val="F2CF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/>
          </a:p>
        </p:txBody>
      </p:sp>
      <p:sp>
        <p:nvSpPr>
          <p:cNvPr id="30" name="AutoShape 30"/>
          <p:cNvSpPr/>
          <p:nvPr/>
        </p:nvSpPr>
        <p:spPr>
          <a:xfrm flipH="1" flipV="1">
            <a:off x="11315502" y="8735902"/>
            <a:ext cx="474307" cy="299062"/>
          </a:xfrm>
          <a:prstGeom prst="line">
            <a:avLst/>
          </a:prstGeom>
          <a:ln w="19050" cap="flat">
            <a:solidFill>
              <a:srgbClr val="F2CF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/>
          </a:p>
        </p:txBody>
      </p:sp>
      <p:sp>
        <p:nvSpPr>
          <p:cNvPr id="31" name="Freeform 31"/>
          <p:cNvSpPr/>
          <p:nvPr/>
        </p:nvSpPr>
        <p:spPr>
          <a:xfrm>
            <a:off x="10560154" y="6821475"/>
            <a:ext cx="318025" cy="261973"/>
          </a:xfrm>
          <a:custGeom>
            <a:avLst/>
            <a:gdLst/>
            <a:ahLst/>
            <a:cxnLst/>
            <a:rect l="l" t="t" r="r" b="b"/>
            <a:pathLst>
              <a:path w="318025" h="261973">
                <a:moveTo>
                  <a:pt x="0" y="0"/>
                </a:moveTo>
                <a:lnTo>
                  <a:pt x="318026" y="0"/>
                </a:lnTo>
                <a:lnTo>
                  <a:pt x="318026" y="261974"/>
                </a:lnTo>
                <a:lnTo>
                  <a:pt x="0" y="2619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2" name="Freeform 32"/>
          <p:cNvSpPr/>
          <p:nvPr/>
        </p:nvSpPr>
        <p:spPr>
          <a:xfrm rot="-5400000">
            <a:off x="14731023" y="7831489"/>
            <a:ext cx="318025" cy="261973"/>
          </a:xfrm>
          <a:custGeom>
            <a:avLst/>
            <a:gdLst/>
            <a:ahLst/>
            <a:cxnLst/>
            <a:rect l="l" t="t" r="r" b="b"/>
            <a:pathLst>
              <a:path w="318025" h="261973">
                <a:moveTo>
                  <a:pt x="0" y="0"/>
                </a:moveTo>
                <a:lnTo>
                  <a:pt x="318026" y="0"/>
                </a:lnTo>
                <a:lnTo>
                  <a:pt x="318026" y="261973"/>
                </a:lnTo>
                <a:lnTo>
                  <a:pt x="0" y="26197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3" name="Freeform 33"/>
          <p:cNvSpPr/>
          <p:nvPr/>
        </p:nvSpPr>
        <p:spPr>
          <a:xfrm rot="-3466056">
            <a:off x="11719101" y="8582440"/>
            <a:ext cx="228493" cy="220947"/>
          </a:xfrm>
          <a:custGeom>
            <a:avLst/>
            <a:gdLst/>
            <a:ahLst/>
            <a:cxnLst/>
            <a:rect l="l" t="t" r="r" b="b"/>
            <a:pathLst>
              <a:path w="228493" h="220947">
                <a:moveTo>
                  <a:pt x="0" y="0"/>
                </a:moveTo>
                <a:lnTo>
                  <a:pt x="228494" y="0"/>
                </a:lnTo>
                <a:lnTo>
                  <a:pt x="228494" y="220947"/>
                </a:lnTo>
                <a:lnTo>
                  <a:pt x="0" y="2209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8693" r="-8693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4" name="Freeform 34"/>
          <p:cNvSpPr/>
          <p:nvPr/>
        </p:nvSpPr>
        <p:spPr>
          <a:xfrm rot="7333943">
            <a:off x="11356046" y="8743979"/>
            <a:ext cx="228493" cy="220947"/>
          </a:xfrm>
          <a:custGeom>
            <a:avLst/>
            <a:gdLst/>
            <a:ahLst/>
            <a:cxnLst/>
            <a:rect l="l" t="t" r="r" b="b"/>
            <a:pathLst>
              <a:path w="228493" h="220947">
                <a:moveTo>
                  <a:pt x="0" y="0"/>
                </a:moveTo>
                <a:lnTo>
                  <a:pt x="228494" y="0"/>
                </a:lnTo>
                <a:lnTo>
                  <a:pt x="228494" y="220947"/>
                </a:lnTo>
                <a:lnTo>
                  <a:pt x="0" y="2209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8693" r="-8693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5" name="AutoShape 35"/>
          <p:cNvSpPr/>
          <p:nvPr/>
        </p:nvSpPr>
        <p:spPr>
          <a:xfrm>
            <a:off x="9753705" y="4718982"/>
            <a:ext cx="8041824" cy="0"/>
          </a:xfrm>
          <a:prstGeom prst="line">
            <a:avLst/>
          </a:prstGeom>
          <a:ln w="38100" cap="flat">
            <a:solidFill>
              <a:srgbClr val="F5F5F5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36" name="Freeform 36"/>
          <p:cNvSpPr/>
          <p:nvPr/>
        </p:nvSpPr>
        <p:spPr>
          <a:xfrm>
            <a:off x="15561059" y="7476555"/>
            <a:ext cx="841625" cy="841625"/>
          </a:xfrm>
          <a:custGeom>
            <a:avLst/>
            <a:gdLst/>
            <a:ahLst/>
            <a:cxnLst/>
            <a:rect l="l" t="t" r="r" b="b"/>
            <a:pathLst>
              <a:path w="841625" h="841625">
                <a:moveTo>
                  <a:pt x="0" y="0"/>
                </a:moveTo>
                <a:lnTo>
                  <a:pt x="841625" y="0"/>
                </a:lnTo>
                <a:lnTo>
                  <a:pt x="841625" y="841625"/>
                </a:lnTo>
                <a:lnTo>
                  <a:pt x="0" y="8416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7" name="Freeform 37"/>
          <p:cNvSpPr/>
          <p:nvPr/>
        </p:nvSpPr>
        <p:spPr>
          <a:xfrm>
            <a:off x="12200444" y="8692913"/>
            <a:ext cx="741825" cy="627769"/>
          </a:xfrm>
          <a:custGeom>
            <a:avLst/>
            <a:gdLst/>
            <a:ahLst/>
            <a:cxnLst/>
            <a:rect l="l" t="t" r="r" b="b"/>
            <a:pathLst>
              <a:path w="741825" h="627769">
                <a:moveTo>
                  <a:pt x="0" y="0"/>
                </a:moveTo>
                <a:lnTo>
                  <a:pt x="741825" y="0"/>
                </a:lnTo>
                <a:lnTo>
                  <a:pt x="741825" y="627769"/>
                </a:lnTo>
                <a:lnTo>
                  <a:pt x="0" y="6277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8" name="Group 38"/>
          <p:cNvGrpSpPr/>
          <p:nvPr/>
        </p:nvGrpSpPr>
        <p:grpSpPr>
          <a:xfrm>
            <a:off x="7177529" y="2351340"/>
            <a:ext cx="2292246" cy="1810849"/>
            <a:chOff x="0" y="0"/>
            <a:chExt cx="603719" cy="476931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03719" cy="476931"/>
            </a:xfrm>
            <a:custGeom>
              <a:avLst/>
              <a:gdLst/>
              <a:ahLst/>
              <a:cxnLst/>
              <a:rect l="l" t="t" r="r" b="b"/>
              <a:pathLst>
                <a:path w="603719" h="476931">
                  <a:moveTo>
                    <a:pt x="0" y="0"/>
                  </a:moveTo>
                  <a:lnTo>
                    <a:pt x="603719" y="0"/>
                  </a:lnTo>
                  <a:lnTo>
                    <a:pt x="603719" y="476931"/>
                  </a:lnTo>
                  <a:lnTo>
                    <a:pt x="0" y="47693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5F5F5"/>
              </a:solidFill>
              <a:prstDash val="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28575"/>
              <a:ext cx="603719" cy="5055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7386758" y="6309188"/>
            <a:ext cx="2083017" cy="1554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4"/>
              </a:lnSpc>
            </a:pPr>
            <a:r>
              <a:rPr lang="en-US" sz="216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Sistema aislado de la red eléctrica (Off Grid)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7269573" y="6252125"/>
            <a:ext cx="2292246" cy="1810849"/>
            <a:chOff x="0" y="0"/>
            <a:chExt cx="603719" cy="476931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603719" cy="476931"/>
            </a:xfrm>
            <a:custGeom>
              <a:avLst/>
              <a:gdLst/>
              <a:ahLst/>
              <a:cxnLst/>
              <a:rect l="l" t="t" r="r" b="b"/>
              <a:pathLst>
                <a:path w="603719" h="476931">
                  <a:moveTo>
                    <a:pt x="0" y="0"/>
                  </a:moveTo>
                  <a:lnTo>
                    <a:pt x="603719" y="0"/>
                  </a:lnTo>
                  <a:lnTo>
                    <a:pt x="603719" y="476931"/>
                  </a:lnTo>
                  <a:lnTo>
                    <a:pt x="0" y="47693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5F5F5"/>
              </a:solidFill>
              <a:prstDash val="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28575"/>
              <a:ext cx="603719" cy="5055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>
            <a:off x="9832330" y="458774"/>
            <a:ext cx="246924" cy="246924"/>
          </a:xfrm>
          <a:custGeom>
            <a:avLst/>
            <a:gdLst/>
            <a:ahLst/>
            <a:cxnLst/>
            <a:rect l="l" t="t" r="r" b="b"/>
            <a:pathLst>
              <a:path w="246924" h="246924">
                <a:moveTo>
                  <a:pt x="0" y="0"/>
                </a:moveTo>
                <a:lnTo>
                  <a:pt x="246924" y="0"/>
                </a:lnTo>
                <a:lnTo>
                  <a:pt x="246924" y="246924"/>
                </a:lnTo>
                <a:lnTo>
                  <a:pt x="0" y="2469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6" name="Freeform 46"/>
          <p:cNvSpPr/>
          <p:nvPr/>
        </p:nvSpPr>
        <p:spPr>
          <a:xfrm>
            <a:off x="9924939" y="4009131"/>
            <a:ext cx="257323" cy="257323"/>
          </a:xfrm>
          <a:custGeom>
            <a:avLst/>
            <a:gdLst/>
            <a:ahLst/>
            <a:cxnLst/>
            <a:rect l="l" t="t" r="r" b="b"/>
            <a:pathLst>
              <a:path w="257323" h="257323">
                <a:moveTo>
                  <a:pt x="0" y="0"/>
                </a:moveTo>
                <a:lnTo>
                  <a:pt x="257322" y="0"/>
                </a:lnTo>
                <a:lnTo>
                  <a:pt x="257322" y="257322"/>
                </a:lnTo>
                <a:lnTo>
                  <a:pt x="0" y="2573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7" name="Freeform 47"/>
          <p:cNvSpPr/>
          <p:nvPr/>
        </p:nvSpPr>
        <p:spPr>
          <a:xfrm>
            <a:off x="11524911" y="4037209"/>
            <a:ext cx="249960" cy="249960"/>
          </a:xfrm>
          <a:custGeom>
            <a:avLst/>
            <a:gdLst/>
            <a:ahLst/>
            <a:cxnLst/>
            <a:rect l="l" t="t" r="r" b="b"/>
            <a:pathLst>
              <a:path w="249960" h="249960">
                <a:moveTo>
                  <a:pt x="0" y="0"/>
                </a:moveTo>
                <a:lnTo>
                  <a:pt x="249960" y="0"/>
                </a:lnTo>
                <a:lnTo>
                  <a:pt x="249960" y="249960"/>
                </a:lnTo>
                <a:lnTo>
                  <a:pt x="0" y="24996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8" name="Freeform 48"/>
          <p:cNvSpPr/>
          <p:nvPr/>
        </p:nvSpPr>
        <p:spPr>
          <a:xfrm>
            <a:off x="13465462" y="4052759"/>
            <a:ext cx="234410" cy="234410"/>
          </a:xfrm>
          <a:custGeom>
            <a:avLst/>
            <a:gdLst/>
            <a:ahLst/>
            <a:cxnLst/>
            <a:rect l="l" t="t" r="r" b="b"/>
            <a:pathLst>
              <a:path w="234410" h="234410">
                <a:moveTo>
                  <a:pt x="0" y="0"/>
                </a:moveTo>
                <a:lnTo>
                  <a:pt x="234410" y="0"/>
                </a:lnTo>
                <a:lnTo>
                  <a:pt x="234410" y="234410"/>
                </a:lnTo>
                <a:lnTo>
                  <a:pt x="0" y="23441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9" name="Freeform 49"/>
          <p:cNvSpPr/>
          <p:nvPr/>
        </p:nvSpPr>
        <p:spPr>
          <a:xfrm>
            <a:off x="15260784" y="4052759"/>
            <a:ext cx="251050" cy="251050"/>
          </a:xfrm>
          <a:custGeom>
            <a:avLst/>
            <a:gdLst/>
            <a:ahLst/>
            <a:cxnLst/>
            <a:rect l="l" t="t" r="r" b="b"/>
            <a:pathLst>
              <a:path w="251050" h="251050">
                <a:moveTo>
                  <a:pt x="0" y="0"/>
                </a:moveTo>
                <a:lnTo>
                  <a:pt x="251051" y="0"/>
                </a:lnTo>
                <a:lnTo>
                  <a:pt x="251051" y="251050"/>
                </a:lnTo>
                <a:lnTo>
                  <a:pt x="0" y="251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0" name="TextBox 50"/>
          <p:cNvSpPr txBox="1"/>
          <p:nvPr/>
        </p:nvSpPr>
        <p:spPr>
          <a:xfrm>
            <a:off x="10053600" y="424095"/>
            <a:ext cx="1268087" cy="25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"/>
              </a:lnSpc>
            </a:pPr>
            <a:r>
              <a:rPr lang="en-US" sz="1296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Planta solar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278072" y="3984659"/>
            <a:ext cx="687174" cy="25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"/>
              </a:lnSpc>
            </a:pPr>
            <a:r>
              <a:rPr lang="en-US" sz="1296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Inversor</a:t>
            </a:r>
          </a:p>
        </p:txBody>
      </p:sp>
      <p:sp>
        <p:nvSpPr>
          <p:cNvPr id="52" name="TextBox 52"/>
          <p:cNvSpPr txBox="1"/>
          <p:nvPr/>
        </p:nvSpPr>
        <p:spPr>
          <a:xfrm rot="-5400000">
            <a:off x="10306980" y="2333441"/>
            <a:ext cx="219917" cy="35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9"/>
              </a:lnSpc>
            </a:pPr>
            <a:r>
              <a:rPr lang="en-US" sz="964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C.C.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053665" y="3767856"/>
            <a:ext cx="219917" cy="35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9"/>
              </a:lnSpc>
            </a:pPr>
            <a:r>
              <a:rPr lang="en-US" sz="964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C.A.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631856" y="4082459"/>
            <a:ext cx="1066954" cy="48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"/>
              </a:lnSpc>
            </a:pPr>
            <a:r>
              <a:rPr lang="en-US" sz="1296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Medidor</a:t>
            </a:r>
          </a:p>
          <a:p>
            <a:pPr algn="ctr">
              <a:lnSpc>
                <a:spcPts val="1815"/>
              </a:lnSpc>
            </a:pPr>
            <a:r>
              <a:rPr lang="en-US" sz="1296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Bidireccional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5458971" y="4082459"/>
            <a:ext cx="710241" cy="48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"/>
              </a:lnSpc>
            </a:pPr>
            <a:r>
              <a:rPr lang="en-US" sz="1296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Red </a:t>
            </a:r>
          </a:p>
          <a:p>
            <a:pPr algn="ctr">
              <a:lnSpc>
                <a:spcPts val="1815"/>
              </a:lnSpc>
            </a:pPr>
            <a:r>
              <a:rPr lang="en-US" sz="1296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eléctrica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27454" y="2182926"/>
            <a:ext cx="6550050" cy="3691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Soluciones energéticas: sistema de energía solar FV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364236" y="6411508"/>
            <a:ext cx="5952837" cy="307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6"/>
              </a:lnSpc>
            </a:pPr>
            <a:r>
              <a:rPr lang="en-US" sz="2147" spc="152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Componentes sistema FV: </a:t>
            </a:r>
          </a:p>
          <a:p>
            <a:pPr marL="463591" lvl="1" indent="-231796" algn="l">
              <a:lnSpc>
                <a:spcPts val="3006"/>
              </a:lnSpc>
              <a:buFont typeface="Arial"/>
              <a:buChar char="•"/>
            </a:pPr>
            <a:r>
              <a:rPr lang="en-US" sz="2147" spc="152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Paneles solares</a:t>
            </a:r>
          </a:p>
          <a:p>
            <a:pPr marL="463591" lvl="1" indent="-231796" algn="l">
              <a:lnSpc>
                <a:spcPts val="3006"/>
              </a:lnSpc>
              <a:buFont typeface="Arial"/>
              <a:buChar char="•"/>
            </a:pPr>
            <a:r>
              <a:rPr lang="en-US" sz="2147" spc="152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Inversor</a:t>
            </a:r>
          </a:p>
          <a:p>
            <a:pPr marL="463591" lvl="1" indent="-231796" algn="l">
              <a:lnSpc>
                <a:spcPts val="3006"/>
              </a:lnSpc>
              <a:buFont typeface="Arial"/>
              <a:buChar char="•"/>
            </a:pPr>
            <a:r>
              <a:rPr lang="en-US" sz="2147" spc="152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Tablero eléctrico principal</a:t>
            </a:r>
          </a:p>
          <a:p>
            <a:pPr marL="463591" lvl="1" indent="-231796" algn="l">
              <a:lnSpc>
                <a:spcPts val="3006"/>
              </a:lnSpc>
              <a:buFont typeface="Arial"/>
              <a:buChar char="•"/>
            </a:pPr>
            <a:r>
              <a:rPr lang="en-US" sz="2147" spc="152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Medidor bidireccional</a:t>
            </a:r>
          </a:p>
          <a:p>
            <a:pPr marL="463591" lvl="1" indent="-231796" algn="l">
              <a:lnSpc>
                <a:spcPts val="3006"/>
              </a:lnSpc>
              <a:buFont typeface="Arial"/>
              <a:buChar char="•"/>
            </a:pPr>
            <a:r>
              <a:rPr lang="en-US" sz="2147" spc="152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Red eléctrica (distribuidora)</a:t>
            </a:r>
          </a:p>
          <a:p>
            <a:pPr marL="463591" lvl="1" indent="-231796" algn="l">
              <a:lnSpc>
                <a:spcPts val="3006"/>
              </a:lnSpc>
              <a:buFont typeface="Arial"/>
              <a:buChar char="•"/>
            </a:pPr>
            <a:r>
              <a:rPr lang="en-US" sz="2147" spc="152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Baterías</a:t>
            </a:r>
          </a:p>
          <a:p>
            <a:pPr algn="l">
              <a:lnSpc>
                <a:spcPts val="3006"/>
              </a:lnSpc>
            </a:pPr>
            <a:endParaRPr lang="en-US" sz="2147" spc="152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10151108" y="4907685"/>
            <a:ext cx="1268087" cy="25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"/>
              </a:lnSpc>
            </a:pPr>
            <a:r>
              <a:rPr lang="en-US" sz="1296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Planta solar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0448416" y="8307490"/>
            <a:ext cx="687174" cy="25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"/>
              </a:lnSpc>
            </a:pPr>
            <a:r>
              <a:rPr lang="en-US" sz="1296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Inversor</a:t>
            </a:r>
          </a:p>
        </p:txBody>
      </p:sp>
      <p:sp>
        <p:nvSpPr>
          <p:cNvPr id="60" name="TextBox 60"/>
          <p:cNvSpPr txBox="1"/>
          <p:nvPr/>
        </p:nvSpPr>
        <p:spPr>
          <a:xfrm rot="-5400000">
            <a:off x="10404487" y="6817030"/>
            <a:ext cx="219917" cy="35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9"/>
              </a:lnSpc>
            </a:pPr>
            <a:r>
              <a:rPr lang="en-US" sz="964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C.C.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2200444" y="8024874"/>
            <a:ext cx="219917" cy="35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9"/>
              </a:lnSpc>
            </a:pPr>
            <a:r>
              <a:rPr lang="en-US" sz="964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C.A.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5629314" y="8405290"/>
            <a:ext cx="905256" cy="25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"/>
              </a:lnSpc>
            </a:pPr>
            <a:r>
              <a:rPr lang="en-US" sz="1296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Generador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7269573" y="2412843"/>
            <a:ext cx="2083017" cy="1554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4"/>
              </a:lnSpc>
            </a:pPr>
            <a:r>
              <a:rPr lang="en-US" sz="216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Sistema</a:t>
            </a:r>
          </a:p>
          <a:p>
            <a:pPr algn="ctr">
              <a:lnSpc>
                <a:spcPts val="3024"/>
              </a:lnSpc>
            </a:pPr>
            <a:r>
              <a:rPr lang="en-US" sz="216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conectado a la red eléctrica (On-grid)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3320694" y="8382402"/>
            <a:ext cx="1170545" cy="25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"/>
              </a:lnSpc>
            </a:pPr>
            <a:r>
              <a:rPr lang="en-US" sz="1296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Consumidor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1774871" y="3982842"/>
            <a:ext cx="1170545" cy="25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"/>
              </a:lnSpc>
            </a:pPr>
            <a:r>
              <a:rPr lang="en-US" sz="1296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Consumidor</a:t>
            </a:r>
          </a:p>
        </p:txBody>
      </p:sp>
      <p:sp>
        <p:nvSpPr>
          <p:cNvPr id="66" name="Freeform 66"/>
          <p:cNvSpPr/>
          <p:nvPr/>
        </p:nvSpPr>
        <p:spPr>
          <a:xfrm>
            <a:off x="9955792" y="4939172"/>
            <a:ext cx="246924" cy="246924"/>
          </a:xfrm>
          <a:custGeom>
            <a:avLst/>
            <a:gdLst/>
            <a:ahLst/>
            <a:cxnLst/>
            <a:rect l="l" t="t" r="r" b="b"/>
            <a:pathLst>
              <a:path w="246924" h="246924">
                <a:moveTo>
                  <a:pt x="0" y="0"/>
                </a:moveTo>
                <a:lnTo>
                  <a:pt x="246924" y="0"/>
                </a:lnTo>
                <a:lnTo>
                  <a:pt x="246924" y="246925"/>
                </a:lnTo>
                <a:lnTo>
                  <a:pt x="0" y="2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7" name="Freeform 67"/>
          <p:cNvSpPr/>
          <p:nvPr/>
        </p:nvSpPr>
        <p:spPr>
          <a:xfrm>
            <a:off x="10093585" y="8310890"/>
            <a:ext cx="257323" cy="257323"/>
          </a:xfrm>
          <a:custGeom>
            <a:avLst/>
            <a:gdLst/>
            <a:ahLst/>
            <a:cxnLst/>
            <a:rect l="l" t="t" r="r" b="b"/>
            <a:pathLst>
              <a:path w="257323" h="257323">
                <a:moveTo>
                  <a:pt x="0" y="0"/>
                </a:moveTo>
                <a:lnTo>
                  <a:pt x="257323" y="0"/>
                </a:lnTo>
                <a:lnTo>
                  <a:pt x="257323" y="257323"/>
                </a:lnTo>
                <a:lnTo>
                  <a:pt x="0" y="2573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8" name="Freeform 68"/>
          <p:cNvSpPr/>
          <p:nvPr/>
        </p:nvSpPr>
        <p:spPr>
          <a:xfrm>
            <a:off x="11789809" y="9246702"/>
            <a:ext cx="249960" cy="249960"/>
          </a:xfrm>
          <a:custGeom>
            <a:avLst/>
            <a:gdLst/>
            <a:ahLst/>
            <a:cxnLst/>
            <a:rect l="l" t="t" r="r" b="b"/>
            <a:pathLst>
              <a:path w="249960" h="249960">
                <a:moveTo>
                  <a:pt x="0" y="0"/>
                </a:moveTo>
                <a:lnTo>
                  <a:pt x="249960" y="0"/>
                </a:lnTo>
                <a:lnTo>
                  <a:pt x="249960" y="249960"/>
                </a:lnTo>
                <a:lnTo>
                  <a:pt x="0" y="24996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9" name="Freeform 69"/>
          <p:cNvSpPr/>
          <p:nvPr/>
        </p:nvSpPr>
        <p:spPr>
          <a:xfrm>
            <a:off x="13111681" y="8423629"/>
            <a:ext cx="234410" cy="234410"/>
          </a:xfrm>
          <a:custGeom>
            <a:avLst/>
            <a:gdLst/>
            <a:ahLst/>
            <a:cxnLst/>
            <a:rect l="l" t="t" r="r" b="b"/>
            <a:pathLst>
              <a:path w="234410" h="234410">
                <a:moveTo>
                  <a:pt x="0" y="0"/>
                </a:moveTo>
                <a:lnTo>
                  <a:pt x="234410" y="0"/>
                </a:lnTo>
                <a:lnTo>
                  <a:pt x="234410" y="234411"/>
                </a:lnTo>
                <a:lnTo>
                  <a:pt x="0" y="23441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0" name="Freeform 70"/>
          <p:cNvSpPr/>
          <p:nvPr/>
        </p:nvSpPr>
        <p:spPr>
          <a:xfrm>
            <a:off x="15333445" y="8439552"/>
            <a:ext cx="251050" cy="251050"/>
          </a:xfrm>
          <a:custGeom>
            <a:avLst/>
            <a:gdLst/>
            <a:ahLst/>
            <a:cxnLst/>
            <a:rect l="l" t="t" r="r" b="b"/>
            <a:pathLst>
              <a:path w="251050" h="251050">
                <a:moveTo>
                  <a:pt x="0" y="0"/>
                </a:moveTo>
                <a:lnTo>
                  <a:pt x="251051" y="0"/>
                </a:lnTo>
                <a:lnTo>
                  <a:pt x="251051" y="251050"/>
                </a:lnTo>
                <a:lnTo>
                  <a:pt x="0" y="25105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1" name="TextBox 71"/>
          <p:cNvSpPr txBox="1"/>
          <p:nvPr/>
        </p:nvSpPr>
        <p:spPr>
          <a:xfrm>
            <a:off x="12039769" y="9339732"/>
            <a:ext cx="1170545" cy="25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"/>
              </a:lnSpc>
            </a:pPr>
            <a:r>
              <a:rPr lang="en-US" sz="1296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Batería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531077"/>
            <a:chOff x="0" y="0"/>
            <a:chExt cx="5385866" cy="450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66" cy="450906"/>
            </a:xfrm>
            <a:custGeom>
              <a:avLst/>
              <a:gdLst/>
              <a:ahLst/>
              <a:cxnLst/>
              <a:rect l="l" t="t" r="r" b="b"/>
              <a:pathLst>
                <a:path w="5385866" h="450906">
                  <a:moveTo>
                    <a:pt x="0" y="0"/>
                  </a:moveTo>
                  <a:lnTo>
                    <a:pt x="5385866" y="0"/>
                  </a:lnTo>
                  <a:lnTo>
                    <a:pt x="5385866" y="450906"/>
                  </a:lnTo>
                  <a:lnTo>
                    <a:pt x="0" y="450906"/>
                  </a:lnTo>
                  <a:close/>
                </a:path>
              </a:pathLst>
            </a:custGeom>
            <a:blipFill>
              <a:blip r:embed="rId2"/>
              <a:stretch>
                <a:fillRect t="-287942" b="-367549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975028" y="0"/>
            <a:ext cx="19130211" cy="1531077"/>
            <a:chOff x="0" y="0"/>
            <a:chExt cx="5038409" cy="4032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38410" cy="403247"/>
            </a:xfrm>
            <a:custGeom>
              <a:avLst/>
              <a:gdLst/>
              <a:ahLst/>
              <a:cxnLst/>
              <a:rect l="l" t="t" r="r" b="b"/>
              <a:pathLst>
                <a:path w="5038410" h="403247">
                  <a:moveTo>
                    <a:pt x="0" y="0"/>
                  </a:moveTo>
                  <a:lnTo>
                    <a:pt x="5038410" y="0"/>
                  </a:lnTo>
                  <a:lnTo>
                    <a:pt x="5038410" y="403247"/>
                  </a:lnTo>
                  <a:lnTo>
                    <a:pt x="0" y="403247"/>
                  </a:lnTo>
                  <a:close/>
                </a:path>
              </a:pathLst>
            </a:custGeom>
            <a:solidFill>
              <a:srgbClr val="1D1D1B">
                <a:alpha val="7098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038409" cy="450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677046" y="4064215"/>
            <a:ext cx="6681481" cy="4302899"/>
            <a:chOff x="0" y="0"/>
            <a:chExt cx="1888813" cy="12164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88813" cy="1216403"/>
            </a:xfrm>
            <a:custGeom>
              <a:avLst/>
              <a:gdLst/>
              <a:ahLst/>
              <a:cxnLst/>
              <a:rect l="l" t="t" r="r" b="b"/>
              <a:pathLst>
                <a:path w="1888813" h="1216403">
                  <a:moveTo>
                    <a:pt x="59094" y="0"/>
                  </a:moveTo>
                  <a:lnTo>
                    <a:pt x="1829718" y="0"/>
                  </a:lnTo>
                  <a:cubicBezTo>
                    <a:pt x="1862355" y="0"/>
                    <a:pt x="1888813" y="26457"/>
                    <a:pt x="1888813" y="59094"/>
                  </a:cubicBezTo>
                  <a:lnTo>
                    <a:pt x="1888813" y="1157308"/>
                  </a:lnTo>
                  <a:cubicBezTo>
                    <a:pt x="1888813" y="1172981"/>
                    <a:pt x="1882587" y="1188012"/>
                    <a:pt x="1871504" y="1199094"/>
                  </a:cubicBezTo>
                  <a:cubicBezTo>
                    <a:pt x="1860422" y="1210177"/>
                    <a:pt x="1845391" y="1216403"/>
                    <a:pt x="1829718" y="1216403"/>
                  </a:cubicBezTo>
                  <a:lnTo>
                    <a:pt x="59094" y="1216403"/>
                  </a:lnTo>
                  <a:cubicBezTo>
                    <a:pt x="43422" y="1216403"/>
                    <a:pt x="28391" y="1210177"/>
                    <a:pt x="17308" y="1199094"/>
                  </a:cubicBezTo>
                  <a:cubicBezTo>
                    <a:pt x="6226" y="1188012"/>
                    <a:pt x="0" y="1172981"/>
                    <a:pt x="0" y="1157308"/>
                  </a:cubicBezTo>
                  <a:lnTo>
                    <a:pt x="0" y="59094"/>
                  </a:lnTo>
                  <a:cubicBezTo>
                    <a:pt x="0" y="43422"/>
                    <a:pt x="6226" y="28391"/>
                    <a:pt x="17308" y="17308"/>
                  </a:cubicBezTo>
                  <a:cubicBezTo>
                    <a:pt x="28391" y="6226"/>
                    <a:pt x="43422" y="0"/>
                    <a:pt x="5909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2CF00"/>
              </a:solidFill>
              <a:prstDash val="dash"/>
              <a:rou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04775"/>
              <a:ext cx="1888813" cy="1321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u="sng" spc="10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Hasta 300 kW</a:t>
              </a:r>
            </a:p>
            <a:p>
              <a:pPr marL="561339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 spc="10">
                  <a:solidFill>
                    <a:srgbClr val="1D1D1B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Consumidores con tarifas reguladas</a:t>
              </a:r>
            </a:p>
            <a:p>
              <a:pPr marL="561339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 spc="10">
                  <a:solidFill>
                    <a:srgbClr val="1D1D1B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Posibilidad de inyectar los excedentes de energía a la red eléctrica</a:t>
              </a:r>
            </a:p>
            <a:p>
              <a:pPr marL="561339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 spc="10">
                  <a:solidFill>
                    <a:srgbClr val="1D1D1B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Medidor bidireccional</a:t>
              </a:r>
            </a:p>
            <a:p>
              <a:pPr marL="561339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 spc="10">
                  <a:solidFill>
                    <a:srgbClr val="1D1D1B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Distribuidora descuenta del consumo el valor de la energía inyectada</a:t>
              </a:r>
            </a:p>
            <a:p>
              <a:pPr marL="561339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 spc="10">
                  <a:solidFill>
                    <a:srgbClr val="1D1D1B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Modalidad de traspasos remotos para instalaciones del mismo propietario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15309" y="4064215"/>
            <a:ext cx="6806140" cy="4302899"/>
            <a:chOff x="0" y="0"/>
            <a:chExt cx="1924053" cy="121640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24053" cy="1216403"/>
            </a:xfrm>
            <a:custGeom>
              <a:avLst/>
              <a:gdLst/>
              <a:ahLst/>
              <a:cxnLst/>
              <a:rect l="l" t="t" r="r" b="b"/>
              <a:pathLst>
                <a:path w="1924053" h="1216403">
                  <a:moveTo>
                    <a:pt x="58012" y="0"/>
                  </a:moveTo>
                  <a:lnTo>
                    <a:pt x="1866041" y="0"/>
                  </a:lnTo>
                  <a:cubicBezTo>
                    <a:pt x="1898080" y="0"/>
                    <a:pt x="1924053" y="25973"/>
                    <a:pt x="1924053" y="58012"/>
                  </a:cubicBezTo>
                  <a:lnTo>
                    <a:pt x="1924053" y="1158391"/>
                  </a:lnTo>
                  <a:cubicBezTo>
                    <a:pt x="1924053" y="1190430"/>
                    <a:pt x="1898080" y="1216403"/>
                    <a:pt x="1866041" y="1216403"/>
                  </a:cubicBezTo>
                  <a:lnTo>
                    <a:pt x="58012" y="1216403"/>
                  </a:lnTo>
                  <a:cubicBezTo>
                    <a:pt x="25973" y="1216403"/>
                    <a:pt x="0" y="1190430"/>
                    <a:pt x="0" y="1158391"/>
                  </a:cubicBezTo>
                  <a:lnTo>
                    <a:pt x="0" y="58012"/>
                  </a:lnTo>
                  <a:cubicBezTo>
                    <a:pt x="0" y="25973"/>
                    <a:pt x="25973" y="0"/>
                    <a:pt x="5801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2CF00"/>
              </a:solidFill>
              <a:prstDash val="dash"/>
              <a:rou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04775"/>
              <a:ext cx="1924053" cy="1321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u="sng">
                  <a:solidFill>
                    <a:srgbClr val="1D1D1B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Sin limite de potencia</a:t>
              </a:r>
            </a:p>
            <a:p>
              <a:pPr marL="561337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>
                  <a:solidFill>
                    <a:srgbClr val="1D1D1B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Cualquier tipo de consumidor (regulado o libre)</a:t>
              </a:r>
            </a:p>
            <a:p>
              <a:pPr marL="561337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>
                  <a:solidFill>
                    <a:srgbClr val="1D1D1B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No existen inyecciones a la red de distribución (no hay pago).</a:t>
              </a:r>
            </a:p>
            <a:p>
              <a:pPr marL="561337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>
                  <a:solidFill>
                    <a:srgbClr val="1D1D1B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Requiere protección de flujo inverso. </a:t>
              </a:r>
            </a:p>
            <a:p>
              <a:pPr marL="561337" lvl="1" indent="-280669" algn="l">
                <a:lnSpc>
                  <a:spcPts val="3639"/>
                </a:lnSpc>
                <a:buFont typeface="Arial"/>
                <a:buChar char="•"/>
              </a:pPr>
              <a:r>
                <a:rPr lang="en-US" sz="2599">
                  <a:solidFill>
                    <a:srgbClr val="1D1D1B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No tiene limite de potencia pero no puede ser superior a la potencia del empalme. 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6106356" y="143463"/>
            <a:ext cx="2036999" cy="630621"/>
          </a:xfrm>
          <a:custGeom>
            <a:avLst/>
            <a:gdLst/>
            <a:ahLst/>
            <a:cxnLst/>
            <a:rect l="l" t="t" r="r" b="b"/>
            <a:pathLst>
              <a:path w="2036999" h="630621">
                <a:moveTo>
                  <a:pt x="0" y="0"/>
                </a:moveTo>
                <a:lnTo>
                  <a:pt x="2036999" y="0"/>
                </a:lnTo>
                <a:lnTo>
                  <a:pt x="2036999" y="630621"/>
                </a:lnTo>
                <a:lnTo>
                  <a:pt x="0" y="630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4" name="AutoShape 14"/>
          <p:cNvSpPr/>
          <p:nvPr/>
        </p:nvSpPr>
        <p:spPr>
          <a:xfrm>
            <a:off x="14635480" y="9983998"/>
            <a:ext cx="3505904" cy="0"/>
          </a:xfrm>
          <a:prstGeom prst="line">
            <a:avLst/>
          </a:prstGeom>
          <a:ln w="28575" cap="flat">
            <a:solidFill>
              <a:srgbClr val="F2C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15" name="Freeform 15"/>
          <p:cNvSpPr/>
          <p:nvPr/>
        </p:nvSpPr>
        <p:spPr>
          <a:xfrm>
            <a:off x="342227" y="1531077"/>
            <a:ext cx="829540" cy="5176860"/>
          </a:xfrm>
          <a:custGeom>
            <a:avLst/>
            <a:gdLst/>
            <a:ahLst/>
            <a:cxnLst/>
            <a:rect l="l" t="t" r="r" b="b"/>
            <a:pathLst>
              <a:path w="829540" h="5176860">
                <a:moveTo>
                  <a:pt x="0" y="0"/>
                </a:moveTo>
                <a:lnTo>
                  <a:pt x="829540" y="0"/>
                </a:lnTo>
                <a:lnTo>
                  <a:pt x="829540" y="5176860"/>
                </a:lnTo>
                <a:lnTo>
                  <a:pt x="0" y="5176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2101" t="-49049" r="-353142" b="-20042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6" name="Freeform 16"/>
          <p:cNvSpPr/>
          <p:nvPr/>
        </p:nvSpPr>
        <p:spPr>
          <a:xfrm>
            <a:off x="342227" y="7013892"/>
            <a:ext cx="829540" cy="4488817"/>
          </a:xfrm>
          <a:custGeom>
            <a:avLst/>
            <a:gdLst/>
            <a:ahLst/>
            <a:cxnLst/>
            <a:rect l="l" t="t" r="r" b="b"/>
            <a:pathLst>
              <a:path w="829540" h="4488817">
                <a:moveTo>
                  <a:pt x="0" y="0"/>
                </a:moveTo>
                <a:lnTo>
                  <a:pt x="829540" y="0"/>
                </a:lnTo>
                <a:lnTo>
                  <a:pt x="829540" y="4488816"/>
                </a:lnTo>
                <a:lnTo>
                  <a:pt x="0" y="44888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700" t="-53729" r="-1362331" b="-29606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7" name="TextBox 17"/>
          <p:cNvSpPr txBox="1"/>
          <p:nvPr/>
        </p:nvSpPr>
        <p:spPr>
          <a:xfrm>
            <a:off x="284425" y="72531"/>
            <a:ext cx="12095181" cy="79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6"/>
              </a:lnSpc>
            </a:pPr>
            <a:r>
              <a:rPr lang="en-US" sz="4182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TIPOS DE PLANTAS FOTOVOLTAICAS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677046" y="2981273"/>
            <a:ext cx="6681481" cy="745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8"/>
              </a:lnSpc>
            </a:pPr>
            <a:r>
              <a:rPr lang="en-US" sz="3912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Net-billing / Autoconsumo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39968" y="2981273"/>
            <a:ext cx="6681481" cy="745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8"/>
              </a:lnSpc>
            </a:pPr>
            <a:r>
              <a:rPr lang="en-US" sz="3912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Autogeneración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615374" y="5652819"/>
            <a:ext cx="1143088" cy="745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8"/>
              </a:lnSpc>
            </a:pPr>
            <a:r>
              <a:rPr lang="en-US" sz="3912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V/S</a:t>
            </a:r>
          </a:p>
        </p:txBody>
      </p:sp>
      <p:sp>
        <p:nvSpPr>
          <p:cNvPr id="21" name="Freeform 21"/>
          <p:cNvSpPr/>
          <p:nvPr/>
        </p:nvSpPr>
        <p:spPr>
          <a:xfrm rot="-21600000">
            <a:off x="1405212" y="6325848"/>
            <a:ext cx="829540" cy="5176860"/>
          </a:xfrm>
          <a:custGeom>
            <a:avLst/>
            <a:gdLst/>
            <a:ahLst/>
            <a:cxnLst/>
            <a:rect l="l" t="t" r="r" b="b"/>
            <a:pathLst>
              <a:path w="829540" h="5176860">
                <a:moveTo>
                  <a:pt x="829540" y="5176860"/>
                </a:moveTo>
                <a:lnTo>
                  <a:pt x="0" y="5176860"/>
                </a:lnTo>
                <a:lnTo>
                  <a:pt x="0" y="0"/>
                </a:lnTo>
                <a:lnTo>
                  <a:pt x="829540" y="0"/>
                </a:lnTo>
                <a:lnTo>
                  <a:pt x="829540" y="5176860"/>
                </a:lnTo>
                <a:close/>
              </a:path>
            </a:pathLst>
          </a:custGeom>
          <a:blipFill>
            <a:blip r:embed="rId4"/>
            <a:stretch>
              <a:fillRect l="-353142" t="-20042" r="-602101" b="-49049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2" name="Freeform 22"/>
          <p:cNvSpPr/>
          <p:nvPr/>
        </p:nvSpPr>
        <p:spPr>
          <a:xfrm rot="-21600000">
            <a:off x="1405212" y="1531077"/>
            <a:ext cx="829540" cy="4488817"/>
          </a:xfrm>
          <a:custGeom>
            <a:avLst/>
            <a:gdLst/>
            <a:ahLst/>
            <a:cxnLst/>
            <a:rect l="l" t="t" r="r" b="b"/>
            <a:pathLst>
              <a:path w="829540" h="4488817">
                <a:moveTo>
                  <a:pt x="829540" y="4488817"/>
                </a:moveTo>
                <a:lnTo>
                  <a:pt x="0" y="4488817"/>
                </a:lnTo>
                <a:lnTo>
                  <a:pt x="0" y="0"/>
                </a:lnTo>
                <a:lnTo>
                  <a:pt x="829540" y="0"/>
                </a:lnTo>
                <a:lnTo>
                  <a:pt x="829540" y="4488817"/>
                </a:lnTo>
                <a:close/>
              </a:path>
            </a:pathLst>
          </a:custGeom>
          <a:blipFill>
            <a:blip r:embed="rId5"/>
            <a:stretch>
              <a:fillRect l="-309133" r="-1079898" b="-83335"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531077"/>
            <a:chOff x="0" y="0"/>
            <a:chExt cx="5385866" cy="450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66" cy="450906"/>
            </a:xfrm>
            <a:custGeom>
              <a:avLst/>
              <a:gdLst/>
              <a:ahLst/>
              <a:cxnLst/>
              <a:rect l="l" t="t" r="r" b="b"/>
              <a:pathLst>
                <a:path w="5385866" h="450906">
                  <a:moveTo>
                    <a:pt x="0" y="0"/>
                  </a:moveTo>
                  <a:lnTo>
                    <a:pt x="5385866" y="0"/>
                  </a:lnTo>
                  <a:lnTo>
                    <a:pt x="5385866" y="450906"/>
                  </a:lnTo>
                  <a:lnTo>
                    <a:pt x="0" y="450906"/>
                  </a:lnTo>
                  <a:close/>
                </a:path>
              </a:pathLst>
            </a:custGeom>
            <a:blipFill>
              <a:blip r:embed="rId2"/>
              <a:stretch>
                <a:fillRect t="-287942" b="-367549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975028" y="0"/>
            <a:ext cx="19130211" cy="1531077"/>
            <a:chOff x="0" y="0"/>
            <a:chExt cx="5038409" cy="4032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38410" cy="403247"/>
            </a:xfrm>
            <a:custGeom>
              <a:avLst/>
              <a:gdLst/>
              <a:ahLst/>
              <a:cxnLst/>
              <a:rect l="l" t="t" r="r" b="b"/>
              <a:pathLst>
                <a:path w="5038410" h="403247">
                  <a:moveTo>
                    <a:pt x="0" y="0"/>
                  </a:moveTo>
                  <a:lnTo>
                    <a:pt x="5038410" y="0"/>
                  </a:lnTo>
                  <a:lnTo>
                    <a:pt x="5038410" y="403247"/>
                  </a:lnTo>
                  <a:lnTo>
                    <a:pt x="0" y="403247"/>
                  </a:lnTo>
                  <a:close/>
                </a:path>
              </a:pathLst>
            </a:custGeom>
            <a:solidFill>
              <a:srgbClr val="1D1D1B">
                <a:alpha val="7098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038409" cy="450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10519486" y="9793086"/>
            <a:ext cx="6537198" cy="14288"/>
          </a:xfrm>
          <a:prstGeom prst="line">
            <a:avLst/>
          </a:prstGeom>
          <a:ln w="28575" cap="flat">
            <a:solidFill>
              <a:srgbClr val="F2C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8" name="AutoShape 8"/>
          <p:cNvSpPr/>
          <p:nvPr/>
        </p:nvSpPr>
        <p:spPr>
          <a:xfrm flipH="1">
            <a:off x="9158288" y="2465260"/>
            <a:ext cx="0" cy="6873253"/>
          </a:xfrm>
          <a:prstGeom prst="line">
            <a:avLst/>
          </a:prstGeom>
          <a:ln w="28575" cap="flat">
            <a:solidFill>
              <a:srgbClr val="F2C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grpSp>
        <p:nvGrpSpPr>
          <p:cNvPr id="9" name="Group 9"/>
          <p:cNvGrpSpPr/>
          <p:nvPr/>
        </p:nvGrpSpPr>
        <p:grpSpPr>
          <a:xfrm>
            <a:off x="885014" y="2465260"/>
            <a:ext cx="7550072" cy="1359513"/>
            <a:chOff x="0" y="0"/>
            <a:chExt cx="2564160" cy="4617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64160" cy="461718"/>
            </a:xfrm>
            <a:custGeom>
              <a:avLst/>
              <a:gdLst/>
              <a:ahLst/>
              <a:cxnLst/>
              <a:rect l="l" t="t" r="r" b="b"/>
              <a:pathLst>
                <a:path w="2564160" h="461718">
                  <a:moveTo>
                    <a:pt x="11280" y="0"/>
                  </a:moveTo>
                  <a:lnTo>
                    <a:pt x="2552880" y="0"/>
                  </a:lnTo>
                  <a:cubicBezTo>
                    <a:pt x="2559110" y="0"/>
                    <a:pt x="2564160" y="5050"/>
                    <a:pt x="2564160" y="11280"/>
                  </a:cubicBezTo>
                  <a:lnTo>
                    <a:pt x="2564160" y="450439"/>
                  </a:lnTo>
                  <a:cubicBezTo>
                    <a:pt x="2564160" y="456668"/>
                    <a:pt x="2559110" y="461718"/>
                    <a:pt x="2552880" y="461718"/>
                  </a:cubicBezTo>
                  <a:lnTo>
                    <a:pt x="11280" y="461718"/>
                  </a:lnTo>
                  <a:cubicBezTo>
                    <a:pt x="5050" y="461718"/>
                    <a:pt x="0" y="456668"/>
                    <a:pt x="0" y="450439"/>
                  </a:cubicBezTo>
                  <a:lnTo>
                    <a:pt x="0" y="11280"/>
                  </a:lnTo>
                  <a:cubicBezTo>
                    <a:pt x="0" y="5050"/>
                    <a:pt x="5050" y="0"/>
                    <a:pt x="112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2CF00"/>
              </a:solidFill>
              <a:prstDash val="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2564160" cy="537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50156" y="2585847"/>
            <a:ext cx="1205346" cy="1139467"/>
            <a:chOff x="0" y="0"/>
            <a:chExt cx="459054" cy="43396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9054" cy="433964"/>
            </a:xfrm>
            <a:custGeom>
              <a:avLst/>
              <a:gdLst/>
              <a:ahLst/>
              <a:cxnLst/>
              <a:rect l="l" t="t" r="r" b="b"/>
              <a:pathLst>
                <a:path w="459054" h="433964">
                  <a:moveTo>
                    <a:pt x="70653" y="0"/>
                  </a:moveTo>
                  <a:lnTo>
                    <a:pt x="388401" y="0"/>
                  </a:lnTo>
                  <a:cubicBezTo>
                    <a:pt x="407139" y="0"/>
                    <a:pt x="425110" y="7444"/>
                    <a:pt x="438360" y="20694"/>
                  </a:cubicBezTo>
                  <a:cubicBezTo>
                    <a:pt x="451610" y="33944"/>
                    <a:pt x="459054" y="51915"/>
                    <a:pt x="459054" y="70653"/>
                  </a:cubicBezTo>
                  <a:lnTo>
                    <a:pt x="459054" y="363311"/>
                  </a:lnTo>
                  <a:cubicBezTo>
                    <a:pt x="459054" y="402332"/>
                    <a:pt x="427421" y="433964"/>
                    <a:pt x="388401" y="433964"/>
                  </a:cubicBezTo>
                  <a:lnTo>
                    <a:pt x="70653" y="433964"/>
                  </a:lnTo>
                  <a:cubicBezTo>
                    <a:pt x="31632" y="433964"/>
                    <a:pt x="0" y="402332"/>
                    <a:pt x="0" y="363311"/>
                  </a:cubicBezTo>
                  <a:lnTo>
                    <a:pt x="0" y="70653"/>
                  </a:lnTo>
                  <a:cubicBezTo>
                    <a:pt x="0" y="31632"/>
                    <a:pt x="31632" y="0"/>
                    <a:pt x="70653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459054" cy="510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607165" y="2465260"/>
            <a:ext cx="7161911" cy="1359513"/>
            <a:chOff x="0" y="0"/>
            <a:chExt cx="2432332" cy="46171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32332" cy="461718"/>
            </a:xfrm>
            <a:custGeom>
              <a:avLst/>
              <a:gdLst/>
              <a:ahLst/>
              <a:cxnLst/>
              <a:rect l="l" t="t" r="r" b="b"/>
              <a:pathLst>
                <a:path w="2432332" h="461718">
                  <a:moveTo>
                    <a:pt x="11891" y="0"/>
                  </a:moveTo>
                  <a:lnTo>
                    <a:pt x="2420441" y="0"/>
                  </a:lnTo>
                  <a:cubicBezTo>
                    <a:pt x="2423595" y="0"/>
                    <a:pt x="2426620" y="1253"/>
                    <a:pt x="2428849" y="3483"/>
                  </a:cubicBezTo>
                  <a:cubicBezTo>
                    <a:pt x="2431079" y="5713"/>
                    <a:pt x="2432332" y="8737"/>
                    <a:pt x="2432332" y="11891"/>
                  </a:cubicBezTo>
                  <a:lnTo>
                    <a:pt x="2432332" y="449828"/>
                  </a:lnTo>
                  <a:cubicBezTo>
                    <a:pt x="2432332" y="452981"/>
                    <a:pt x="2431079" y="456006"/>
                    <a:pt x="2428849" y="458236"/>
                  </a:cubicBezTo>
                  <a:cubicBezTo>
                    <a:pt x="2426620" y="460466"/>
                    <a:pt x="2423595" y="461718"/>
                    <a:pt x="2420441" y="461718"/>
                  </a:cubicBezTo>
                  <a:lnTo>
                    <a:pt x="11891" y="461718"/>
                  </a:lnTo>
                  <a:cubicBezTo>
                    <a:pt x="8737" y="461718"/>
                    <a:pt x="5713" y="460466"/>
                    <a:pt x="3483" y="458236"/>
                  </a:cubicBezTo>
                  <a:cubicBezTo>
                    <a:pt x="1253" y="456006"/>
                    <a:pt x="0" y="452981"/>
                    <a:pt x="0" y="449828"/>
                  </a:cubicBezTo>
                  <a:lnTo>
                    <a:pt x="0" y="11891"/>
                  </a:lnTo>
                  <a:cubicBezTo>
                    <a:pt x="0" y="8737"/>
                    <a:pt x="1253" y="5713"/>
                    <a:pt x="3483" y="3483"/>
                  </a:cubicBezTo>
                  <a:cubicBezTo>
                    <a:pt x="5713" y="1253"/>
                    <a:pt x="8737" y="0"/>
                    <a:pt x="118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2CF00"/>
              </a:solidFill>
              <a:prstDash val="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2432332" cy="537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772307" y="2585847"/>
            <a:ext cx="1205346" cy="1139467"/>
            <a:chOff x="0" y="0"/>
            <a:chExt cx="459054" cy="43396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59054" cy="433964"/>
            </a:xfrm>
            <a:custGeom>
              <a:avLst/>
              <a:gdLst/>
              <a:ahLst/>
              <a:cxnLst/>
              <a:rect l="l" t="t" r="r" b="b"/>
              <a:pathLst>
                <a:path w="459054" h="433964">
                  <a:moveTo>
                    <a:pt x="70653" y="0"/>
                  </a:moveTo>
                  <a:lnTo>
                    <a:pt x="388401" y="0"/>
                  </a:lnTo>
                  <a:cubicBezTo>
                    <a:pt x="407139" y="0"/>
                    <a:pt x="425110" y="7444"/>
                    <a:pt x="438360" y="20694"/>
                  </a:cubicBezTo>
                  <a:cubicBezTo>
                    <a:pt x="451610" y="33944"/>
                    <a:pt x="459054" y="51915"/>
                    <a:pt x="459054" y="70653"/>
                  </a:cubicBezTo>
                  <a:lnTo>
                    <a:pt x="459054" y="363311"/>
                  </a:lnTo>
                  <a:cubicBezTo>
                    <a:pt x="459054" y="402332"/>
                    <a:pt x="427421" y="433964"/>
                    <a:pt x="388401" y="433964"/>
                  </a:cubicBezTo>
                  <a:lnTo>
                    <a:pt x="70653" y="433964"/>
                  </a:lnTo>
                  <a:cubicBezTo>
                    <a:pt x="31632" y="433964"/>
                    <a:pt x="0" y="402332"/>
                    <a:pt x="0" y="363311"/>
                  </a:cubicBezTo>
                  <a:lnTo>
                    <a:pt x="0" y="70653"/>
                  </a:lnTo>
                  <a:cubicBezTo>
                    <a:pt x="0" y="31632"/>
                    <a:pt x="31632" y="0"/>
                    <a:pt x="70653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459054" cy="510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139960" y="2625483"/>
            <a:ext cx="930425" cy="961680"/>
          </a:xfrm>
          <a:custGeom>
            <a:avLst/>
            <a:gdLst/>
            <a:ahLst/>
            <a:cxnLst/>
            <a:rect l="l" t="t" r="r" b="b"/>
            <a:pathLst>
              <a:path w="930425" h="961680">
                <a:moveTo>
                  <a:pt x="0" y="0"/>
                </a:moveTo>
                <a:lnTo>
                  <a:pt x="930425" y="0"/>
                </a:lnTo>
                <a:lnTo>
                  <a:pt x="930425" y="961679"/>
                </a:lnTo>
                <a:lnTo>
                  <a:pt x="0" y="9616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2" name="Freeform 22"/>
          <p:cNvSpPr/>
          <p:nvPr/>
        </p:nvSpPr>
        <p:spPr>
          <a:xfrm>
            <a:off x="9913355" y="2693956"/>
            <a:ext cx="923249" cy="923249"/>
          </a:xfrm>
          <a:custGeom>
            <a:avLst/>
            <a:gdLst/>
            <a:ahLst/>
            <a:cxnLst/>
            <a:rect l="l" t="t" r="r" b="b"/>
            <a:pathLst>
              <a:path w="923249" h="923249">
                <a:moveTo>
                  <a:pt x="0" y="0"/>
                </a:moveTo>
                <a:lnTo>
                  <a:pt x="923250" y="0"/>
                </a:lnTo>
                <a:lnTo>
                  <a:pt x="923250" y="923249"/>
                </a:lnTo>
                <a:lnTo>
                  <a:pt x="0" y="9232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3" name="Freeform 23"/>
          <p:cNvSpPr/>
          <p:nvPr/>
        </p:nvSpPr>
        <p:spPr>
          <a:xfrm>
            <a:off x="1033523" y="8329791"/>
            <a:ext cx="5559180" cy="666780"/>
          </a:xfrm>
          <a:custGeom>
            <a:avLst/>
            <a:gdLst/>
            <a:ahLst/>
            <a:cxnLst/>
            <a:rect l="l" t="t" r="r" b="b"/>
            <a:pathLst>
              <a:path w="5559180" h="666780">
                <a:moveTo>
                  <a:pt x="0" y="0"/>
                </a:moveTo>
                <a:lnTo>
                  <a:pt x="5559180" y="0"/>
                </a:lnTo>
                <a:lnTo>
                  <a:pt x="5559180" y="666780"/>
                </a:lnTo>
                <a:lnTo>
                  <a:pt x="0" y="6667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4" name="Freeform 24"/>
          <p:cNvSpPr/>
          <p:nvPr/>
        </p:nvSpPr>
        <p:spPr>
          <a:xfrm>
            <a:off x="6886846" y="8282216"/>
            <a:ext cx="1548240" cy="1055618"/>
          </a:xfrm>
          <a:custGeom>
            <a:avLst/>
            <a:gdLst/>
            <a:ahLst/>
            <a:cxnLst/>
            <a:rect l="l" t="t" r="r" b="b"/>
            <a:pathLst>
              <a:path w="1548240" h="1055618">
                <a:moveTo>
                  <a:pt x="0" y="0"/>
                </a:moveTo>
                <a:lnTo>
                  <a:pt x="1548240" y="0"/>
                </a:lnTo>
                <a:lnTo>
                  <a:pt x="1548240" y="1055619"/>
                </a:lnTo>
                <a:lnTo>
                  <a:pt x="0" y="10556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aphicFrame>
        <p:nvGraphicFramePr>
          <p:cNvPr id="25" name="Table 25"/>
          <p:cNvGraphicFramePr>
            <a:graphicFrameLocks noGrp="1"/>
          </p:cNvGraphicFramePr>
          <p:nvPr/>
        </p:nvGraphicFramePr>
        <p:xfrm>
          <a:off x="10374980" y="4260871"/>
          <a:ext cx="5731376" cy="4549152"/>
        </p:xfrm>
        <a:graphic>
          <a:graphicData uri="http://schemas.openxmlformats.org/drawingml/2006/table">
            <a:tbl>
              <a:tblPr/>
              <a:tblGrid>
                <a:gridCol w="4241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0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8192">
                <a:tc>
                  <a:txBody>
                    <a:bodyPr/>
                    <a:lstStyle/>
                    <a:p>
                      <a:pPr algn="ctr">
                        <a:lnSpc>
                          <a:spcPts val="2264"/>
                        </a:lnSpc>
                        <a:defRPr/>
                      </a:pPr>
                      <a:r>
                        <a:rPr lang="en-US" sz="1617">
                          <a:solidFill>
                            <a:srgbClr val="000000"/>
                          </a:solidFill>
                          <a:latin typeface="Avenir Bold"/>
                          <a:ea typeface="Avenir Bold"/>
                          <a:cs typeface="Avenir Bold"/>
                          <a:sym typeface="Avenir Bold"/>
                        </a:rPr>
                        <a:t>Cero inversión inicial</a:t>
                      </a:r>
                      <a:endParaRPr lang="en-US" sz="1100"/>
                    </a:p>
                  </a:txBody>
                  <a:tcPr marL="79956" marR="79956" marT="79956" marB="79956" anchor="ctr">
                    <a:lnL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4"/>
                        </a:lnSpc>
                        <a:defRPr/>
                      </a:pPr>
                      <a:endParaRPr lang="en-US" sz="1100"/>
                    </a:p>
                  </a:txBody>
                  <a:tcPr marL="79956" marR="79956" marT="79956" marB="79956" anchor="ctr">
                    <a:lnL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192">
                <a:tc>
                  <a:txBody>
                    <a:bodyPr/>
                    <a:lstStyle/>
                    <a:p>
                      <a:pPr algn="ctr">
                        <a:lnSpc>
                          <a:spcPts val="2264"/>
                        </a:lnSpc>
                        <a:defRPr/>
                      </a:pPr>
                      <a:r>
                        <a:rPr lang="en-US" sz="1617">
                          <a:solidFill>
                            <a:srgbClr val="000000"/>
                          </a:solidFill>
                          <a:latin typeface="Avenir Bold"/>
                          <a:ea typeface="Avenir Bold"/>
                          <a:cs typeface="Avenir Bold"/>
                          <a:sym typeface="Avenir Bold"/>
                        </a:rPr>
                        <a:t>Descuento sobre el precio de la tarifa</a:t>
                      </a:r>
                      <a:endParaRPr lang="en-US" sz="1100"/>
                    </a:p>
                  </a:txBody>
                  <a:tcPr marL="79956" marR="79956" marT="79956" marB="79956" anchor="ctr">
                    <a:lnL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4"/>
                        </a:lnSpc>
                        <a:defRPr/>
                      </a:pPr>
                      <a:endParaRPr lang="en-US" sz="1100"/>
                    </a:p>
                  </a:txBody>
                  <a:tcPr marL="79956" marR="79956" marT="79956" marB="79956" anchor="ctr">
                    <a:lnL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192">
                <a:tc>
                  <a:txBody>
                    <a:bodyPr/>
                    <a:lstStyle/>
                    <a:p>
                      <a:pPr algn="ctr">
                        <a:lnSpc>
                          <a:spcPts val="2264"/>
                        </a:lnSpc>
                        <a:defRPr/>
                      </a:pPr>
                      <a:r>
                        <a:rPr lang="en-US" sz="1617">
                          <a:solidFill>
                            <a:srgbClr val="000000"/>
                          </a:solidFill>
                          <a:latin typeface="Avenir Bold"/>
                          <a:ea typeface="Avenir Bold"/>
                          <a:cs typeface="Avenir Bold"/>
                          <a:sym typeface="Avenir Bold"/>
                        </a:rPr>
                        <a:t>O&amp;M incluido</a:t>
                      </a:r>
                      <a:endParaRPr lang="en-US" sz="1100"/>
                    </a:p>
                  </a:txBody>
                  <a:tcPr marL="79956" marR="79956" marT="79956" marB="79956" anchor="ctr">
                    <a:lnL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4"/>
                        </a:lnSpc>
                        <a:defRPr/>
                      </a:pPr>
                      <a:endParaRPr lang="en-US" sz="1100"/>
                    </a:p>
                  </a:txBody>
                  <a:tcPr marL="79956" marR="79956" marT="79956" marB="79956" anchor="ctr">
                    <a:lnL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8192">
                <a:tc>
                  <a:txBody>
                    <a:bodyPr/>
                    <a:lstStyle/>
                    <a:p>
                      <a:pPr algn="ctr">
                        <a:lnSpc>
                          <a:spcPts val="2264"/>
                        </a:lnSpc>
                        <a:defRPr/>
                      </a:pPr>
                      <a:r>
                        <a:rPr lang="en-US" sz="1617">
                          <a:solidFill>
                            <a:srgbClr val="000000"/>
                          </a:solidFill>
                          <a:latin typeface="Avenir Bold"/>
                          <a:ea typeface="Avenir Bold"/>
                          <a:cs typeface="Avenir Bold"/>
                          <a:sym typeface="Avenir Bold"/>
                        </a:rPr>
                        <a:t>Contrato a la medida</a:t>
                      </a:r>
                      <a:endParaRPr lang="en-US" sz="1100"/>
                    </a:p>
                  </a:txBody>
                  <a:tcPr marL="79956" marR="79956" marT="79956" marB="79956" anchor="ctr">
                    <a:lnL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4"/>
                        </a:lnSpc>
                        <a:defRPr/>
                      </a:pPr>
                      <a:endParaRPr lang="en-US" sz="1100"/>
                    </a:p>
                  </a:txBody>
                  <a:tcPr marL="79956" marR="79956" marT="79956" marB="79956" anchor="ctr">
                    <a:lnL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8192">
                <a:tc>
                  <a:txBody>
                    <a:bodyPr/>
                    <a:lstStyle/>
                    <a:p>
                      <a:pPr algn="ctr">
                        <a:lnSpc>
                          <a:spcPts val="2264"/>
                        </a:lnSpc>
                        <a:defRPr/>
                      </a:pPr>
                      <a:r>
                        <a:rPr lang="en-US" sz="1617">
                          <a:solidFill>
                            <a:srgbClr val="000000"/>
                          </a:solidFill>
                          <a:latin typeface="Avenir Bold"/>
                          <a:ea typeface="Avenir Bold"/>
                          <a:cs typeface="Avenir Bold"/>
                          <a:sym typeface="Avenir Bold"/>
                        </a:rPr>
                        <a:t>Reducción de costos eléctricos</a:t>
                      </a:r>
                      <a:endParaRPr lang="en-US" sz="1100"/>
                    </a:p>
                  </a:txBody>
                  <a:tcPr marL="79956" marR="79956" marT="79956" marB="79956" anchor="ctr">
                    <a:lnL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4"/>
                        </a:lnSpc>
                        <a:defRPr/>
                      </a:pPr>
                      <a:endParaRPr lang="en-US" sz="1100"/>
                    </a:p>
                  </a:txBody>
                  <a:tcPr marL="79956" marR="79956" marT="79956" marB="79956" anchor="ctr">
                    <a:lnL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8192">
                <a:tc>
                  <a:txBody>
                    <a:bodyPr/>
                    <a:lstStyle/>
                    <a:p>
                      <a:pPr algn="ctr">
                        <a:lnSpc>
                          <a:spcPts val="2264"/>
                        </a:lnSpc>
                        <a:defRPr/>
                      </a:pPr>
                      <a:r>
                        <a:rPr lang="en-US" sz="1617">
                          <a:solidFill>
                            <a:srgbClr val="000000"/>
                          </a:solidFill>
                          <a:latin typeface="Avenir Bold"/>
                          <a:ea typeface="Avenir Bold"/>
                          <a:cs typeface="Avenir Bold"/>
                          <a:sym typeface="Avenir Bold"/>
                        </a:rPr>
                        <a:t>Vida útil de la planta &gt; 25 años</a:t>
                      </a:r>
                      <a:endParaRPr lang="en-US" sz="1100"/>
                    </a:p>
                  </a:txBody>
                  <a:tcPr marL="79956" marR="79956" marT="79956" marB="79956" anchor="ctr">
                    <a:lnL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4"/>
                        </a:lnSpc>
                        <a:defRPr/>
                      </a:pPr>
                      <a:endParaRPr lang="en-US" sz="1100"/>
                    </a:p>
                  </a:txBody>
                  <a:tcPr marL="79956" marR="79956" marT="79956" marB="79956" anchor="ctr">
                    <a:lnL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991" cap="flat" cmpd="sng" algn="ctr">
                      <a:solidFill>
                        <a:srgbClr val="F2C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" name="Freeform 26"/>
          <p:cNvSpPr/>
          <p:nvPr/>
        </p:nvSpPr>
        <p:spPr>
          <a:xfrm>
            <a:off x="15107123" y="8158509"/>
            <a:ext cx="378123" cy="547283"/>
          </a:xfrm>
          <a:custGeom>
            <a:avLst/>
            <a:gdLst/>
            <a:ahLst/>
            <a:cxnLst/>
            <a:rect l="l" t="t" r="r" b="b"/>
            <a:pathLst>
              <a:path w="378123" h="547283">
                <a:moveTo>
                  <a:pt x="0" y="0"/>
                </a:moveTo>
                <a:lnTo>
                  <a:pt x="378123" y="0"/>
                </a:lnTo>
                <a:lnTo>
                  <a:pt x="378123" y="547283"/>
                </a:lnTo>
                <a:lnTo>
                  <a:pt x="0" y="5472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7" name="Freeform 27"/>
          <p:cNvSpPr/>
          <p:nvPr/>
        </p:nvSpPr>
        <p:spPr>
          <a:xfrm>
            <a:off x="15025184" y="7413360"/>
            <a:ext cx="542001" cy="542001"/>
          </a:xfrm>
          <a:custGeom>
            <a:avLst/>
            <a:gdLst/>
            <a:ahLst/>
            <a:cxnLst/>
            <a:rect l="l" t="t" r="r" b="b"/>
            <a:pathLst>
              <a:path w="542001" h="542001">
                <a:moveTo>
                  <a:pt x="0" y="0"/>
                </a:moveTo>
                <a:lnTo>
                  <a:pt x="542001" y="0"/>
                </a:lnTo>
                <a:lnTo>
                  <a:pt x="542001" y="542001"/>
                </a:lnTo>
                <a:lnTo>
                  <a:pt x="0" y="5420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8" name="Freeform 28"/>
          <p:cNvSpPr/>
          <p:nvPr/>
        </p:nvSpPr>
        <p:spPr>
          <a:xfrm>
            <a:off x="14914500" y="6710241"/>
            <a:ext cx="723581" cy="410632"/>
          </a:xfrm>
          <a:custGeom>
            <a:avLst/>
            <a:gdLst/>
            <a:ahLst/>
            <a:cxnLst/>
            <a:rect l="l" t="t" r="r" b="b"/>
            <a:pathLst>
              <a:path w="723581" h="410632">
                <a:moveTo>
                  <a:pt x="0" y="0"/>
                </a:moveTo>
                <a:lnTo>
                  <a:pt x="723581" y="0"/>
                </a:lnTo>
                <a:lnTo>
                  <a:pt x="723581" y="410633"/>
                </a:lnTo>
                <a:lnTo>
                  <a:pt x="0" y="4106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9" name="Freeform 29"/>
          <p:cNvSpPr/>
          <p:nvPr/>
        </p:nvSpPr>
        <p:spPr>
          <a:xfrm>
            <a:off x="14981166" y="5922745"/>
            <a:ext cx="504079" cy="499038"/>
          </a:xfrm>
          <a:custGeom>
            <a:avLst/>
            <a:gdLst/>
            <a:ahLst/>
            <a:cxnLst/>
            <a:rect l="l" t="t" r="r" b="b"/>
            <a:pathLst>
              <a:path w="504079" h="499038">
                <a:moveTo>
                  <a:pt x="0" y="0"/>
                </a:moveTo>
                <a:lnTo>
                  <a:pt x="504080" y="0"/>
                </a:lnTo>
                <a:lnTo>
                  <a:pt x="504080" y="499038"/>
                </a:lnTo>
                <a:lnTo>
                  <a:pt x="0" y="4990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0" name="Freeform 30"/>
          <p:cNvSpPr/>
          <p:nvPr/>
        </p:nvSpPr>
        <p:spPr>
          <a:xfrm>
            <a:off x="14952349" y="4376128"/>
            <a:ext cx="533908" cy="533908"/>
          </a:xfrm>
          <a:custGeom>
            <a:avLst/>
            <a:gdLst/>
            <a:ahLst/>
            <a:cxnLst/>
            <a:rect l="l" t="t" r="r" b="b"/>
            <a:pathLst>
              <a:path w="533908" h="533908">
                <a:moveTo>
                  <a:pt x="0" y="0"/>
                </a:moveTo>
                <a:lnTo>
                  <a:pt x="533908" y="0"/>
                </a:lnTo>
                <a:lnTo>
                  <a:pt x="533908" y="533908"/>
                </a:lnTo>
                <a:lnTo>
                  <a:pt x="0" y="53390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1" name="Freeform 31"/>
          <p:cNvSpPr/>
          <p:nvPr/>
        </p:nvSpPr>
        <p:spPr>
          <a:xfrm>
            <a:off x="14952349" y="5108973"/>
            <a:ext cx="525314" cy="525314"/>
          </a:xfrm>
          <a:custGeom>
            <a:avLst/>
            <a:gdLst/>
            <a:ahLst/>
            <a:cxnLst/>
            <a:rect l="l" t="t" r="r" b="b"/>
            <a:pathLst>
              <a:path w="525314" h="525314">
                <a:moveTo>
                  <a:pt x="0" y="0"/>
                </a:moveTo>
                <a:lnTo>
                  <a:pt x="525314" y="0"/>
                </a:lnTo>
                <a:lnTo>
                  <a:pt x="525314" y="525313"/>
                </a:lnTo>
                <a:lnTo>
                  <a:pt x="0" y="52531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2" name="TextBox 32"/>
          <p:cNvSpPr txBox="1"/>
          <p:nvPr/>
        </p:nvSpPr>
        <p:spPr>
          <a:xfrm>
            <a:off x="284425" y="-109074"/>
            <a:ext cx="12095181" cy="154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6"/>
              </a:lnSpc>
            </a:pPr>
            <a:r>
              <a:rPr lang="en-US" sz="4182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FUENTES DE FINANCIAMIENTO - COFINANCIAMIENTO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85014" y="4544136"/>
            <a:ext cx="7418551" cy="345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4"/>
              </a:lnSpc>
            </a:pPr>
            <a:endParaRPr/>
          </a:p>
          <a:p>
            <a:pPr marL="470980" lvl="1" indent="-235490" algn="l">
              <a:lnSpc>
                <a:spcPts val="3054"/>
              </a:lnSpc>
              <a:buAutoNum type="arabicPeriod"/>
            </a:pPr>
            <a:r>
              <a:rPr lang="en-US" sz="2181" spc="154">
                <a:solidFill>
                  <a:srgbClr val="191919"/>
                </a:solidFill>
                <a:latin typeface="Avenir Bold"/>
                <a:ea typeface="Avenir Bold"/>
                <a:cs typeface="Avenir Bold"/>
                <a:sym typeface="Avenir Bold"/>
              </a:rPr>
              <a:t>Programas y concursos estatales que aportan financiamiento desde AgenciaSE.</a:t>
            </a:r>
          </a:p>
          <a:p>
            <a:pPr marL="470980" lvl="1" indent="-235490" algn="l">
              <a:lnSpc>
                <a:spcPts val="3054"/>
              </a:lnSpc>
              <a:buAutoNum type="arabicPeriod"/>
            </a:pPr>
            <a:r>
              <a:rPr lang="en-US" sz="2181" spc="154">
                <a:solidFill>
                  <a:srgbClr val="191919"/>
                </a:solidFill>
                <a:latin typeface="Avenir Bold"/>
                <a:ea typeface="Avenir Bold"/>
                <a:cs typeface="Avenir Bold"/>
                <a:sym typeface="Avenir Bold"/>
              </a:rPr>
              <a:t>Créditos para financiar proyectos de EE y ERNC. </a:t>
            </a:r>
          </a:p>
          <a:p>
            <a:pPr marL="941960" lvl="2" indent="-313987" algn="l">
              <a:lnSpc>
                <a:spcPts val="3054"/>
              </a:lnSpc>
              <a:buAutoNum type="alphaLcPeriod"/>
            </a:pPr>
            <a:r>
              <a:rPr lang="en-US" sz="2181" spc="154">
                <a:solidFill>
                  <a:srgbClr val="191919"/>
                </a:solidFill>
                <a:latin typeface="Avenir"/>
                <a:ea typeface="Avenir"/>
                <a:cs typeface="Avenir"/>
                <a:sym typeface="Avenir"/>
              </a:rPr>
              <a:t>Ejemplo: Crédito verde Banco Estado, créditos de Instituto Nacional de Desarrollo Agropecuario.</a:t>
            </a:r>
          </a:p>
          <a:p>
            <a:pPr marL="470980" lvl="1" indent="-235490" algn="l">
              <a:lnSpc>
                <a:spcPts val="3054"/>
              </a:lnSpc>
              <a:buAutoNum type="arabicPeriod"/>
            </a:pPr>
            <a:r>
              <a:rPr lang="en-US" sz="2181" spc="154">
                <a:solidFill>
                  <a:srgbClr val="191919"/>
                </a:solidFill>
                <a:latin typeface="Avenir Bold"/>
                <a:ea typeface="Avenir Bold"/>
                <a:cs typeface="Avenir Bold"/>
                <a:sym typeface="Avenir Bold"/>
              </a:rPr>
              <a:t>Modelo ESCO.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049758" y="2866151"/>
            <a:ext cx="7085889" cy="471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11"/>
              </a:lnSpc>
              <a:spcBef>
                <a:spcPct val="0"/>
              </a:spcBef>
            </a:pPr>
            <a:r>
              <a:rPr lang="en-US" sz="2436" spc="158">
                <a:solidFill>
                  <a:srgbClr val="191919"/>
                </a:solidFill>
                <a:latin typeface="Avenir Bold"/>
                <a:ea typeface="Avenir Bold"/>
                <a:cs typeface="Avenir Bold"/>
                <a:sym typeface="Avenir Bold"/>
              </a:rPr>
              <a:t>PROGRAMAS Y CRÉDITOS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069293" y="2867439"/>
            <a:ext cx="7085889" cy="471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11"/>
              </a:lnSpc>
              <a:spcBef>
                <a:spcPct val="0"/>
              </a:spcBef>
            </a:pPr>
            <a:r>
              <a:rPr lang="en-US" sz="2436" spc="158">
                <a:solidFill>
                  <a:srgbClr val="191919"/>
                </a:solidFill>
                <a:latin typeface="Avenir Bold"/>
                <a:ea typeface="Avenir Bold"/>
                <a:cs typeface="Avenir Bold"/>
                <a:sym typeface="Avenir Bold"/>
              </a:rPr>
              <a:t>VENTAJAS DE UN MODELO ESCO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28700" y="9015672"/>
            <a:ext cx="5141000" cy="399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6"/>
              </a:lnSpc>
            </a:pPr>
            <a:r>
              <a:rPr lang="en-US" sz="2106" spc="206">
                <a:solidFill>
                  <a:srgbClr val="000000"/>
                </a:solidFill>
                <a:latin typeface="Avenir Italics"/>
                <a:ea typeface="Avenir Italics"/>
                <a:cs typeface="Avenir Italics"/>
                <a:sym typeface="Avenir Italics"/>
              </a:rPr>
              <a:t>www.Pfinanciamiento.minenergia.cl</a:t>
            </a:r>
          </a:p>
        </p:txBody>
      </p:sp>
      <p:sp>
        <p:nvSpPr>
          <p:cNvPr id="37" name="Freeform 37"/>
          <p:cNvSpPr/>
          <p:nvPr/>
        </p:nvSpPr>
        <p:spPr>
          <a:xfrm>
            <a:off x="16106356" y="143463"/>
            <a:ext cx="2036999" cy="630621"/>
          </a:xfrm>
          <a:custGeom>
            <a:avLst/>
            <a:gdLst/>
            <a:ahLst/>
            <a:cxnLst/>
            <a:rect l="l" t="t" r="r" b="b"/>
            <a:pathLst>
              <a:path w="2036999" h="630621">
                <a:moveTo>
                  <a:pt x="0" y="0"/>
                </a:moveTo>
                <a:lnTo>
                  <a:pt x="2036999" y="0"/>
                </a:lnTo>
                <a:lnTo>
                  <a:pt x="2036999" y="630621"/>
                </a:lnTo>
                <a:lnTo>
                  <a:pt x="0" y="63062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531077"/>
            <a:chOff x="0" y="0"/>
            <a:chExt cx="5385866" cy="450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66" cy="450906"/>
            </a:xfrm>
            <a:custGeom>
              <a:avLst/>
              <a:gdLst/>
              <a:ahLst/>
              <a:cxnLst/>
              <a:rect l="l" t="t" r="r" b="b"/>
              <a:pathLst>
                <a:path w="5385866" h="450906">
                  <a:moveTo>
                    <a:pt x="0" y="0"/>
                  </a:moveTo>
                  <a:lnTo>
                    <a:pt x="5385866" y="0"/>
                  </a:lnTo>
                  <a:lnTo>
                    <a:pt x="5385866" y="450906"/>
                  </a:lnTo>
                  <a:lnTo>
                    <a:pt x="0" y="450906"/>
                  </a:lnTo>
                  <a:close/>
                </a:path>
              </a:pathLst>
            </a:custGeom>
            <a:blipFill>
              <a:blip r:embed="rId2"/>
              <a:stretch>
                <a:fillRect t="-287942" b="-367549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975028" y="0"/>
            <a:ext cx="19130211" cy="1531077"/>
            <a:chOff x="0" y="0"/>
            <a:chExt cx="5038409" cy="4032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38410" cy="403247"/>
            </a:xfrm>
            <a:custGeom>
              <a:avLst/>
              <a:gdLst/>
              <a:ahLst/>
              <a:cxnLst/>
              <a:rect l="l" t="t" r="r" b="b"/>
              <a:pathLst>
                <a:path w="5038410" h="403247">
                  <a:moveTo>
                    <a:pt x="0" y="0"/>
                  </a:moveTo>
                  <a:lnTo>
                    <a:pt x="5038410" y="0"/>
                  </a:lnTo>
                  <a:lnTo>
                    <a:pt x="5038410" y="403247"/>
                  </a:lnTo>
                  <a:lnTo>
                    <a:pt x="0" y="403247"/>
                  </a:lnTo>
                  <a:close/>
                </a:path>
              </a:pathLst>
            </a:custGeom>
            <a:solidFill>
              <a:srgbClr val="1D1D1B">
                <a:alpha val="7098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038409" cy="450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 flipH="1">
            <a:off x="7400203" y="4753327"/>
            <a:ext cx="3887783" cy="2668079"/>
          </a:xfrm>
          <a:prstGeom prst="line">
            <a:avLst/>
          </a:prstGeom>
          <a:ln w="47625" cap="flat">
            <a:solidFill>
              <a:srgbClr val="1D1D1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grpSp>
        <p:nvGrpSpPr>
          <p:cNvPr id="8" name="Group 8"/>
          <p:cNvGrpSpPr/>
          <p:nvPr/>
        </p:nvGrpSpPr>
        <p:grpSpPr>
          <a:xfrm>
            <a:off x="6040926" y="3962155"/>
            <a:ext cx="1536384" cy="153638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716630" y="2549854"/>
            <a:ext cx="1536384" cy="153638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182048" y="3818754"/>
            <a:ext cx="1536384" cy="153638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182048" y="6586157"/>
            <a:ext cx="1536384" cy="153638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698588" y="7567145"/>
            <a:ext cx="1536384" cy="153638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319348" y="6610691"/>
            <a:ext cx="1536384" cy="1536384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AutoShape 26"/>
          <p:cNvSpPr/>
          <p:nvPr/>
        </p:nvSpPr>
        <p:spPr>
          <a:xfrm flipH="1" flipV="1">
            <a:off x="7577309" y="4730347"/>
            <a:ext cx="3604739" cy="2624002"/>
          </a:xfrm>
          <a:prstGeom prst="line">
            <a:avLst/>
          </a:prstGeom>
          <a:ln w="47625" cap="flat">
            <a:solidFill>
              <a:srgbClr val="1D1D1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27" name="AutoShape 27"/>
          <p:cNvSpPr/>
          <p:nvPr/>
        </p:nvSpPr>
        <p:spPr>
          <a:xfrm flipV="1">
            <a:off x="9466780" y="4086238"/>
            <a:ext cx="18043" cy="3480907"/>
          </a:xfrm>
          <a:prstGeom prst="line">
            <a:avLst/>
          </a:prstGeom>
          <a:ln w="47625" cap="flat">
            <a:solidFill>
              <a:srgbClr val="1D1D1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grpSp>
        <p:nvGrpSpPr>
          <p:cNvPr id="28" name="Group 28"/>
          <p:cNvGrpSpPr/>
          <p:nvPr/>
        </p:nvGrpSpPr>
        <p:grpSpPr>
          <a:xfrm>
            <a:off x="8139617" y="4490999"/>
            <a:ext cx="2678146" cy="2678146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8171125" y="5565293"/>
            <a:ext cx="2627395" cy="456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0"/>
              </a:lnSpc>
            </a:pPr>
            <a:r>
              <a:rPr lang="en-US" sz="2584">
                <a:solidFill>
                  <a:srgbClr val="1D1D1B"/>
                </a:solidFill>
                <a:latin typeface="Avenir Bold"/>
                <a:ea typeface="Avenir Bold"/>
                <a:cs typeface="Avenir Bold"/>
                <a:sym typeface="Avenir Bold"/>
              </a:rPr>
              <a:t>BENEFICIOS</a:t>
            </a:r>
          </a:p>
        </p:txBody>
      </p:sp>
      <p:sp>
        <p:nvSpPr>
          <p:cNvPr id="32" name="Freeform 32"/>
          <p:cNvSpPr/>
          <p:nvPr/>
        </p:nvSpPr>
        <p:spPr>
          <a:xfrm>
            <a:off x="6390387" y="4244862"/>
            <a:ext cx="837461" cy="970969"/>
          </a:xfrm>
          <a:custGeom>
            <a:avLst/>
            <a:gdLst/>
            <a:ahLst/>
            <a:cxnLst/>
            <a:rect l="l" t="t" r="r" b="b"/>
            <a:pathLst>
              <a:path w="837461" h="970969">
                <a:moveTo>
                  <a:pt x="0" y="0"/>
                </a:moveTo>
                <a:lnTo>
                  <a:pt x="837461" y="0"/>
                </a:lnTo>
                <a:lnTo>
                  <a:pt x="837461" y="970969"/>
                </a:lnTo>
                <a:lnTo>
                  <a:pt x="0" y="9709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3" name="Freeform 33"/>
          <p:cNvSpPr/>
          <p:nvPr/>
        </p:nvSpPr>
        <p:spPr>
          <a:xfrm>
            <a:off x="6720183" y="6925357"/>
            <a:ext cx="734712" cy="907052"/>
          </a:xfrm>
          <a:custGeom>
            <a:avLst/>
            <a:gdLst/>
            <a:ahLst/>
            <a:cxnLst/>
            <a:rect l="l" t="t" r="r" b="b"/>
            <a:pathLst>
              <a:path w="734712" h="907052">
                <a:moveTo>
                  <a:pt x="0" y="0"/>
                </a:moveTo>
                <a:lnTo>
                  <a:pt x="734713" y="0"/>
                </a:lnTo>
                <a:lnTo>
                  <a:pt x="734713" y="907052"/>
                </a:lnTo>
                <a:lnTo>
                  <a:pt x="0" y="907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4" name="Freeform 34"/>
          <p:cNvSpPr/>
          <p:nvPr/>
        </p:nvSpPr>
        <p:spPr>
          <a:xfrm>
            <a:off x="8988710" y="2815922"/>
            <a:ext cx="956139" cy="986982"/>
          </a:xfrm>
          <a:custGeom>
            <a:avLst/>
            <a:gdLst/>
            <a:ahLst/>
            <a:cxnLst/>
            <a:rect l="l" t="t" r="r" b="b"/>
            <a:pathLst>
              <a:path w="956139" h="986982">
                <a:moveTo>
                  <a:pt x="0" y="0"/>
                </a:moveTo>
                <a:lnTo>
                  <a:pt x="956139" y="0"/>
                </a:lnTo>
                <a:lnTo>
                  <a:pt x="956139" y="986982"/>
                </a:lnTo>
                <a:lnTo>
                  <a:pt x="0" y="9869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5" name="Freeform 35"/>
          <p:cNvSpPr/>
          <p:nvPr/>
        </p:nvSpPr>
        <p:spPr>
          <a:xfrm>
            <a:off x="9068910" y="7970458"/>
            <a:ext cx="795738" cy="875640"/>
          </a:xfrm>
          <a:custGeom>
            <a:avLst/>
            <a:gdLst/>
            <a:ahLst/>
            <a:cxnLst/>
            <a:rect l="l" t="t" r="r" b="b"/>
            <a:pathLst>
              <a:path w="795738" h="875640">
                <a:moveTo>
                  <a:pt x="0" y="0"/>
                </a:moveTo>
                <a:lnTo>
                  <a:pt x="795739" y="0"/>
                </a:lnTo>
                <a:lnTo>
                  <a:pt x="795739" y="875640"/>
                </a:lnTo>
                <a:lnTo>
                  <a:pt x="0" y="8756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6" name="Freeform 36"/>
          <p:cNvSpPr/>
          <p:nvPr/>
        </p:nvSpPr>
        <p:spPr>
          <a:xfrm>
            <a:off x="11499482" y="6884961"/>
            <a:ext cx="923522" cy="938777"/>
          </a:xfrm>
          <a:custGeom>
            <a:avLst/>
            <a:gdLst/>
            <a:ahLst/>
            <a:cxnLst/>
            <a:rect l="l" t="t" r="r" b="b"/>
            <a:pathLst>
              <a:path w="923522" h="938777">
                <a:moveTo>
                  <a:pt x="0" y="0"/>
                </a:moveTo>
                <a:lnTo>
                  <a:pt x="923521" y="0"/>
                </a:lnTo>
                <a:lnTo>
                  <a:pt x="923521" y="938777"/>
                </a:lnTo>
                <a:lnTo>
                  <a:pt x="0" y="9387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7" name="Freeform 37"/>
          <p:cNvSpPr/>
          <p:nvPr/>
        </p:nvSpPr>
        <p:spPr>
          <a:xfrm>
            <a:off x="11437858" y="4109790"/>
            <a:ext cx="1024764" cy="954312"/>
          </a:xfrm>
          <a:custGeom>
            <a:avLst/>
            <a:gdLst/>
            <a:ahLst/>
            <a:cxnLst/>
            <a:rect l="l" t="t" r="r" b="b"/>
            <a:pathLst>
              <a:path w="1024764" h="954312">
                <a:moveTo>
                  <a:pt x="0" y="0"/>
                </a:moveTo>
                <a:lnTo>
                  <a:pt x="1024764" y="0"/>
                </a:lnTo>
                <a:lnTo>
                  <a:pt x="1024764" y="954312"/>
                </a:lnTo>
                <a:lnTo>
                  <a:pt x="0" y="954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8" name="Freeform 38"/>
          <p:cNvSpPr/>
          <p:nvPr/>
        </p:nvSpPr>
        <p:spPr>
          <a:xfrm>
            <a:off x="8304072" y="4649322"/>
            <a:ext cx="2361500" cy="2361500"/>
          </a:xfrm>
          <a:custGeom>
            <a:avLst/>
            <a:gdLst/>
            <a:ahLst/>
            <a:cxnLst/>
            <a:rect l="l" t="t" r="r" b="b"/>
            <a:pathLst>
              <a:path w="2361500" h="2361500">
                <a:moveTo>
                  <a:pt x="0" y="0"/>
                </a:moveTo>
                <a:lnTo>
                  <a:pt x="2361500" y="0"/>
                </a:lnTo>
                <a:lnTo>
                  <a:pt x="2361500" y="2361500"/>
                </a:lnTo>
                <a:lnTo>
                  <a:pt x="0" y="23615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9" name="TextBox 39"/>
          <p:cNvSpPr txBox="1"/>
          <p:nvPr/>
        </p:nvSpPr>
        <p:spPr>
          <a:xfrm>
            <a:off x="284425" y="-109074"/>
            <a:ext cx="12095181" cy="154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6"/>
              </a:lnSpc>
            </a:pPr>
            <a:r>
              <a:rPr lang="en-US" sz="4182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BENEFICIOS DE LAS SOLUCIONES ENERGÉTICAS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815150" y="3875272"/>
            <a:ext cx="2891427" cy="37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1929">
                <a:solidFill>
                  <a:srgbClr val="022A3D"/>
                </a:solidFill>
                <a:latin typeface="Avenir Bold"/>
                <a:ea typeface="Avenir Bold"/>
                <a:cs typeface="Avenir Bold"/>
                <a:sym typeface="Avenir Bold"/>
              </a:rPr>
              <a:t>Renovable y sostenible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452803" y="6996563"/>
            <a:ext cx="2618060" cy="37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1929">
                <a:solidFill>
                  <a:srgbClr val="022A3D"/>
                </a:solidFill>
                <a:latin typeface="Avenir Bold"/>
                <a:ea typeface="Avenir Bold"/>
                <a:cs typeface="Avenir Bold"/>
                <a:sym typeface="Avenir Bold"/>
              </a:rPr>
              <a:t>Reducción de costos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205466" y="1664723"/>
            <a:ext cx="3082520" cy="37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1929">
                <a:solidFill>
                  <a:srgbClr val="022A3D"/>
                </a:solidFill>
                <a:latin typeface="Avenir Bold"/>
                <a:ea typeface="Avenir Bold"/>
                <a:cs typeface="Avenir Bold"/>
                <a:sym typeface="Avenir Bold"/>
              </a:rPr>
              <a:t>Ventajas competitivas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866945" y="3721316"/>
            <a:ext cx="2618060" cy="717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1929">
                <a:solidFill>
                  <a:srgbClr val="022A3D"/>
                </a:solidFill>
                <a:latin typeface="Avenir Bold"/>
                <a:ea typeface="Avenir Bold"/>
                <a:cs typeface="Avenir Bold"/>
                <a:sym typeface="Avenir Bold"/>
              </a:rPr>
              <a:t>Acceso a energía en áreas remotas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001765" y="7083420"/>
            <a:ext cx="3326085" cy="717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929">
                <a:solidFill>
                  <a:srgbClr val="022A3D"/>
                </a:solidFill>
                <a:latin typeface="Avenir Bold"/>
                <a:ea typeface="Avenir Bold"/>
                <a:cs typeface="Avenir Bold"/>
                <a:sym typeface="Avenir Bold"/>
              </a:rPr>
              <a:t>Bajos costos de mantenimiento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355338" y="9128819"/>
            <a:ext cx="2932648" cy="37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1929">
                <a:solidFill>
                  <a:srgbClr val="022A3D"/>
                </a:solidFill>
                <a:latin typeface="Avenir Bold"/>
                <a:ea typeface="Avenir Bold"/>
                <a:cs typeface="Avenir Bold"/>
                <a:sym typeface="Avenir Bold"/>
              </a:rPr>
              <a:t>Autonomía energética</a:t>
            </a:r>
          </a:p>
        </p:txBody>
      </p:sp>
      <p:sp>
        <p:nvSpPr>
          <p:cNvPr id="46" name="Freeform 46"/>
          <p:cNvSpPr/>
          <p:nvPr/>
        </p:nvSpPr>
        <p:spPr>
          <a:xfrm>
            <a:off x="16106356" y="143463"/>
            <a:ext cx="2036999" cy="630621"/>
          </a:xfrm>
          <a:custGeom>
            <a:avLst/>
            <a:gdLst/>
            <a:ahLst/>
            <a:cxnLst/>
            <a:rect l="l" t="t" r="r" b="b"/>
            <a:pathLst>
              <a:path w="2036999" h="630621">
                <a:moveTo>
                  <a:pt x="0" y="0"/>
                </a:moveTo>
                <a:lnTo>
                  <a:pt x="2036999" y="0"/>
                </a:lnTo>
                <a:lnTo>
                  <a:pt x="2036999" y="630621"/>
                </a:lnTo>
                <a:lnTo>
                  <a:pt x="0" y="6306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7" name="TextBox 47"/>
          <p:cNvSpPr txBox="1"/>
          <p:nvPr/>
        </p:nvSpPr>
        <p:spPr>
          <a:xfrm>
            <a:off x="2815150" y="4290489"/>
            <a:ext cx="2825726" cy="1095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03"/>
              </a:lnSpc>
            </a:pPr>
            <a:r>
              <a:rPr lang="en-US" sz="1502" spc="106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Fuente inagotable, que brinda energía de forma constante y gratuita, sin emisiones.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3454373" y="7395306"/>
            <a:ext cx="2579225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03"/>
              </a:lnSpc>
            </a:pPr>
            <a:r>
              <a:rPr lang="en-US" sz="1502" spc="106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Reducción en la factura de energía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036063" y="9458396"/>
            <a:ext cx="3657171" cy="828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03"/>
              </a:lnSpc>
            </a:pPr>
            <a:r>
              <a:rPr lang="en-US" sz="1502" spc="106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Se genera su propia energía, lo que hace menos dependiente de la red eléctrica.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866945" y="7844857"/>
            <a:ext cx="2618060" cy="56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03"/>
              </a:lnSpc>
            </a:pPr>
            <a:r>
              <a:rPr lang="en-US" sz="1502" spc="106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Poco mantenimiento y una vida útil prolongada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2875704" y="4525472"/>
            <a:ext cx="2796632" cy="828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03"/>
              </a:lnSpc>
            </a:pPr>
            <a:r>
              <a:rPr lang="en-US" sz="1502" spc="106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 energía solar permite llevar electricidad a áreas remotas o rurales.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205466" y="1993753"/>
            <a:ext cx="2976582" cy="546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3"/>
              </a:lnSpc>
            </a:pPr>
            <a:r>
              <a:rPr lang="en-US" sz="1502" spc="106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Fortalece la competitividad del sector</a:t>
            </a:r>
          </a:p>
        </p:txBody>
      </p:sp>
      <p:sp>
        <p:nvSpPr>
          <p:cNvPr id="53" name="Freeform 53"/>
          <p:cNvSpPr/>
          <p:nvPr/>
        </p:nvSpPr>
        <p:spPr>
          <a:xfrm>
            <a:off x="342227" y="1531077"/>
            <a:ext cx="829540" cy="5176860"/>
          </a:xfrm>
          <a:custGeom>
            <a:avLst/>
            <a:gdLst/>
            <a:ahLst/>
            <a:cxnLst/>
            <a:rect l="l" t="t" r="r" b="b"/>
            <a:pathLst>
              <a:path w="829540" h="5176860">
                <a:moveTo>
                  <a:pt x="0" y="0"/>
                </a:moveTo>
                <a:lnTo>
                  <a:pt x="829540" y="0"/>
                </a:lnTo>
                <a:lnTo>
                  <a:pt x="829540" y="5176860"/>
                </a:lnTo>
                <a:lnTo>
                  <a:pt x="0" y="517686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602101" t="-49049" r="-353142" b="-20042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4" name="Freeform 54"/>
          <p:cNvSpPr/>
          <p:nvPr/>
        </p:nvSpPr>
        <p:spPr>
          <a:xfrm>
            <a:off x="342227" y="7013892"/>
            <a:ext cx="829540" cy="4488817"/>
          </a:xfrm>
          <a:custGeom>
            <a:avLst/>
            <a:gdLst/>
            <a:ahLst/>
            <a:cxnLst/>
            <a:rect l="l" t="t" r="r" b="b"/>
            <a:pathLst>
              <a:path w="829540" h="4488817">
                <a:moveTo>
                  <a:pt x="0" y="0"/>
                </a:moveTo>
                <a:lnTo>
                  <a:pt x="829540" y="0"/>
                </a:lnTo>
                <a:lnTo>
                  <a:pt x="829540" y="4488816"/>
                </a:lnTo>
                <a:lnTo>
                  <a:pt x="0" y="448881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6700" t="-53729" r="-1362331" b="-29606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5" name="Freeform 55"/>
          <p:cNvSpPr/>
          <p:nvPr/>
        </p:nvSpPr>
        <p:spPr>
          <a:xfrm rot="-21600000">
            <a:off x="1405212" y="6325848"/>
            <a:ext cx="829540" cy="5176860"/>
          </a:xfrm>
          <a:custGeom>
            <a:avLst/>
            <a:gdLst/>
            <a:ahLst/>
            <a:cxnLst/>
            <a:rect l="l" t="t" r="r" b="b"/>
            <a:pathLst>
              <a:path w="829540" h="5176860">
                <a:moveTo>
                  <a:pt x="829540" y="5176860"/>
                </a:moveTo>
                <a:lnTo>
                  <a:pt x="0" y="5176860"/>
                </a:lnTo>
                <a:lnTo>
                  <a:pt x="0" y="0"/>
                </a:lnTo>
                <a:lnTo>
                  <a:pt x="829540" y="0"/>
                </a:lnTo>
                <a:lnTo>
                  <a:pt x="829540" y="5176860"/>
                </a:lnTo>
                <a:close/>
              </a:path>
            </a:pathLst>
          </a:custGeom>
          <a:blipFill>
            <a:blip r:embed="rId18"/>
            <a:stretch>
              <a:fillRect t="-11485" r="-955243" b="-57606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6" name="Freeform 56"/>
          <p:cNvSpPr/>
          <p:nvPr/>
        </p:nvSpPr>
        <p:spPr>
          <a:xfrm rot="-21600000">
            <a:off x="1405212" y="1531077"/>
            <a:ext cx="829540" cy="4488817"/>
          </a:xfrm>
          <a:custGeom>
            <a:avLst/>
            <a:gdLst/>
            <a:ahLst/>
            <a:cxnLst/>
            <a:rect l="l" t="t" r="r" b="b"/>
            <a:pathLst>
              <a:path w="829540" h="4488817">
                <a:moveTo>
                  <a:pt x="829540" y="4488817"/>
                </a:moveTo>
                <a:lnTo>
                  <a:pt x="0" y="4488817"/>
                </a:lnTo>
                <a:lnTo>
                  <a:pt x="0" y="0"/>
                </a:lnTo>
                <a:lnTo>
                  <a:pt x="829540" y="0"/>
                </a:lnTo>
                <a:lnTo>
                  <a:pt x="829540" y="4488817"/>
                </a:lnTo>
                <a:close/>
              </a:path>
            </a:pathLst>
          </a:custGeom>
          <a:blipFill>
            <a:blip r:embed="rId19"/>
            <a:stretch>
              <a:fillRect l="-220131" t="-548" r="-1168901" b="-82787"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531077"/>
            <a:chOff x="0" y="0"/>
            <a:chExt cx="5385866" cy="450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66" cy="450906"/>
            </a:xfrm>
            <a:custGeom>
              <a:avLst/>
              <a:gdLst/>
              <a:ahLst/>
              <a:cxnLst/>
              <a:rect l="l" t="t" r="r" b="b"/>
              <a:pathLst>
                <a:path w="5385866" h="450906">
                  <a:moveTo>
                    <a:pt x="0" y="0"/>
                  </a:moveTo>
                  <a:lnTo>
                    <a:pt x="5385866" y="0"/>
                  </a:lnTo>
                  <a:lnTo>
                    <a:pt x="5385866" y="450906"/>
                  </a:lnTo>
                  <a:lnTo>
                    <a:pt x="0" y="450906"/>
                  </a:lnTo>
                  <a:close/>
                </a:path>
              </a:pathLst>
            </a:custGeom>
            <a:blipFill>
              <a:blip r:embed="rId2"/>
              <a:stretch>
                <a:fillRect t="-287942" b="-367549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975028" y="0"/>
            <a:ext cx="19130211" cy="1531077"/>
            <a:chOff x="0" y="0"/>
            <a:chExt cx="5038409" cy="4032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38410" cy="403247"/>
            </a:xfrm>
            <a:custGeom>
              <a:avLst/>
              <a:gdLst/>
              <a:ahLst/>
              <a:cxnLst/>
              <a:rect l="l" t="t" r="r" b="b"/>
              <a:pathLst>
                <a:path w="5038410" h="403247">
                  <a:moveTo>
                    <a:pt x="0" y="0"/>
                  </a:moveTo>
                  <a:lnTo>
                    <a:pt x="5038410" y="0"/>
                  </a:lnTo>
                  <a:lnTo>
                    <a:pt x="5038410" y="403247"/>
                  </a:lnTo>
                  <a:lnTo>
                    <a:pt x="0" y="403247"/>
                  </a:lnTo>
                  <a:close/>
                </a:path>
              </a:pathLst>
            </a:custGeom>
            <a:solidFill>
              <a:srgbClr val="1D1D1B">
                <a:alpha val="7098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038409" cy="450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899637" y="5248166"/>
            <a:ext cx="3086100" cy="1447691"/>
            <a:chOff x="0" y="0"/>
            <a:chExt cx="812800" cy="3812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381285"/>
            </a:xfrm>
            <a:custGeom>
              <a:avLst/>
              <a:gdLst/>
              <a:ahLst/>
              <a:cxnLst/>
              <a:rect l="l" t="t" r="r" b="b"/>
              <a:pathLst>
                <a:path w="812800" h="381285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253344"/>
                  </a:lnTo>
                  <a:cubicBezTo>
                    <a:pt x="812800" y="287276"/>
                    <a:pt x="799321" y="319818"/>
                    <a:pt x="775327" y="343812"/>
                  </a:cubicBezTo>
                  <a:cubicBezTo>
                    <a:pt x="751333" y="367806"/>
                    <a:pt x="718791" y="381285"/>
                    <a:pt x="684859" y="381285"/>
                  </a:cubicBezTo>
                  <a:lnTo>
                    <a:pt x="127941" y="381285"/>
                  </a:lnTo>
                  <a:cubicBezTo>
                    <a:pt x="94009" y="381285"/>
                    <a:pt x="61467" y="367806"/>
                    <a:pt x="37473" y="343812"/>
                  </a:cubicBezTo>
                  <a:cubicBezTo>
                    <a:pt x="13479" y="319818"/>
                    <a:pt x="0" y="287276"/>
                    <a:pt x="0" y="253344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2CF00"/>
              </a:solidFill>
              <a:prstDash val="solid"/>
              <a:rou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4098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r>
                <a:rPr lang="en-US" sz="2000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Costo anual estimado:</a:t>
              </a:r>
            </a:p>
            <a:p>
              <a:pPr algn="ctr">
                <a:lnSpc>
                  <a:spcPts val="2200"/>
                </a:lnSpc>
              </a:pPr>
              <a:r>
                <a:rPr lang="en-US" sz="2000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18.951 USD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0228658" y="2741728"/>
            <a:ext cx="6378778" cy="5504428"/>
          </a:xfrm>
          <a:custGeom>
            <a:avLst/>
            <a:gdLst/>
            <a:ahLst/>
            <a:cxnLst/>
            <a:rect l="l" t="t" r="r" b="b"/>
            <a:pathLst>
              <a:path w="6378778" h="5504428">
                <a:moveTo>
                  <a:pt x="0" y="0"/>
                </a:moveTo>
                <a:lnTo>
                  <a:pt x="6378778" y="0"/>
                </a:lnTo>
                <a:lnTo>
                  <a:pt x="6378778" y="5504428"/>
                </a:lnTo>
                <a:lnTo>
                  <a:pt x="0" y="55044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219" t="-5245" r="-38577" b="-22385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1" name="Group 11"/>
          <p:cNvGrpSpPr/>
          <p:nvPr/>
        </p:nvGrpSpPr>
        <p:grpSpPr>
          <a:xfrm>
            <a:off x="10228658" y="7264430"/>
            <a:ext cx="6440844" cy="998479"/>
            <a:chOff x="0" y="-21897"/>
            <a:chExt cx="859561" cy="1332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51278" cy="111355"/>
            </a:xfrm>
            <a:custGeom>
              <a:avLst/>
              <a:gdLst/>
              <a:ahLst/>
              <a:cxnLst/>
              <a:rect l="l" t="t" r="r" b="b"/>
              <a:pathLst>
                <a:path w="851278" h="111355">
                  <a:moveTo>
                    <a:pt x="0" y="0"/>
                  </a:moveTo>
                  <a:lnTo>
                    <a:pt x="851278" y="0"/>
                  </a:lnTo>
                  <a:lnTo>
                    <a:pt x="851278" y="111355"/>
                  </a:lnTo>
                  <a:lnTo>
                    <a:pt x="0" y="111355"/>
                  </a:lnTo>
                  <a:close/>
                </a:path>
              </a:pathLst>
            </a:custGeom>
            <a:solidFill>
              <a:srgbClr val="F2CF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283" y="-21897"/>
              <a:ext cx="851278" cy="1311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just">
                <a:lnSpc>
                  <a:spcPts val="2668"/>
                </a:lnSpc>
              </a:pPr>
              <a:r>
                <a:rPr lang="en-US" sz="1906" spc="135" dirty="0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  </a:t>
              </a:r>
              <a:r>
                <a:rPr lang="en-US" sz="1906" spc="135" dirty="0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Sistema de </a:t>
              </a:r>
              <a:r>
                <a:rPr lang="en-US" sz="1906" spc="135" dirty="0" err="1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Bombeo</a:t>
              </a:r>
              <a:r>
                <a:rPr lang="en-US" sz="1906" spc="135" dirty="0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 1 (30kW)</a:t>
              </a:r>
            </a:p>
            <a:p>
              <a:pPr algn="just">
                <a:lnSpc>
                  <a:spcPts val="2668"/>
                </a:lnSpc>
              </a:pPr>
              <a:r>
                <a:rPr lang="en-US" sz="1906" spc="135" dirty="0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  </a:t>
              </a:r>
              <a:r>
                <a:rPr lang="en-US" sz="1906" u="none" strike="noStrike" spc="135" dirty="0" err="1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Ubicación</a:t>
              </a:r>
              <a:r>
                <a:rPr lang="en-US" sz="1906" u="none" strike="noStrike" spc="135" dirty="0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: </a:t>
              </a:r>
              <a:r>
                <a:rPr lang="en-US" sz="1906" u="none" strike="noStrike" spc="135" dirty="0" err="1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Hijuelas</a:t>
              </a:r>
              <a:r>
                <a:rPr lang="en-US" sz="1906" u="none" strike="noStrike" spc="135" dirty="0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, Valparaíso</a:t>
              </a:r>
              <a:r>
                <a:rPr lang="en-US" sz="1906" u="none" strike="noStrike" spc="135" dirty="0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.</a:t>
              </a:r>
            </a:p>
          </p:txBody>
        </p:sp>
      </p:grpSp>
      <p:sp>
        <p:nvSpPr>
          <p:cNvPr id="14" name="AutoShape 14"/>
          <p:cNvSpPr/>
          <p:nvPr/>
        </p:nvSpPr>
        <p:spPr>
          <a:xfrm flipV="1">
            <a:off x="1624552" y="4833829"/>
            <a:ext cx="7131755" cy="0"/>
          </a:xfrm>
          <a:prstGeom prst="line">
            <a:avLst/>
          </a:prstGeom>
          <a:ln w="28575" cap="flat">
            <a:solidFill>
              <a:srgbClr val="F2C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grpSp>
        <p:nvGrpSpPr>
          <p:cNvPr id="15" name="Group 15"/>
          <p:cNvGrpSpPr/>
          <p:nvPr/>
        </p:nvGrpSpPr>
        <p:grpSpPr>
          <a:xfrm>
            <a:off x="1618498" y="7525655"/>
            <a:ext cx="5974033" cy="1704866"/>
            <a:chOff x="0" y="0"/>
            <a:chExt cx="1573408" cy="44901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73408" cy="449018"/>
            </a:xfrm>
            <a:custGeom>
              <a:avLst/>
              <a:gdLst/>
              <a:ahLst/>
              <a:cxnLst/>
              <a:rect l="l" t="t" r="r" b="b"/>
              <a:pathLst>
                <a:path w="1573408" h="449018">
                  <a:moveTo>
                    <a:pt x="66092" y="0"/>
                  </a:moveTo>
                  <a:lnTo>
                    <a:pt x="1507315" y="0"/>
                  </a:lnTo>
                  <a:cubicBezTo>
                    <a:pt x="1524844" y="0"/>
                    <a:pt x="1541655" y="6963"/>
                    <a:pt x="1554050" y="19358"/>
                  </a:cubicBezTo>
                  <a:cubicBezTo>
                    <a:pt x="1566445" y="31753"/>
                    <a:pt x="1573408" y="48564"/>
                    <a:pt x="1573408" y="66092"/>
                  </a:cubicBezTo>
                  <a:lnTo>
                    <a:pt x="1573408" y="382926"/>
                  </a:lnTo>
                  <a:cubicBezTo>
                    <a:pt x="1573408" y="419428"/>
                    <a:pt x="1543817" y="449018"/>
                    <a:pt x="1507315" y="449018"/>
                  </a:cubicBezTo>
                  <a:lnTo>
                    <a:pt x="66092" y="449018"/>
                  </a:lnTo>
                  <a:cubicBezTo>
                    <a:pt x="48564" y="449018"/>
                    <a:pt x="31753" y="442055"/>
                    <a:pt x="19358" y="429660"/>
                  </a:cubicBezTo>
                  <a:cubicBezTo>
                    <a:pt x="6963" y="417266"/>
                    <a:pt x="0" y="400455"/>
                    <a:pt x="0" y="382926"/>
                  </a:cubicBezTo>
                  <a:lnTo>
                    <a:pt x="0" y="66092"/>
                  </a:lnTo>
                  <a:cubicBezTo>
                    <a:pt x="0" y="29591"/>
                    <a:pt x="29591" y="0"/>
                    <a:pt x="66092" y="0"/>
                  </a:cubicBezTo>
                  <a:close/>
                </a:path>
              </a:pathLst>
            </a:custGeom>
            <a:solidFill>
              <a:srgbClr val="F2CF00"/>
            </a:solidFill>
            <a:ln w="38100" cap="rnd">
              <a:solidFill>
                <a:srgbClr val="F2CF00"/>
              </a:solidFill>
              <a:prstDash val="solid"/>
              <a:rou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9050"/>
              <a:ext cx="1573408" cy="429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963672" y="7678055"/>
            <a:ext cx="5018421" cy="49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22"/>
              </a:lnSpc>
              <a:spcBef>
                <a:spcPct val="0"/>
              </a:spcBef>
            </a:pPr>
            <a:r>
              <a:rPr lang="en-US" sz="2587" spc="168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Solución propuesta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63672" y="8230307"/>
            <a:ext cx="5628859" cy="72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6"/>
              </a:lnSpc>
            </a:pPr>
            <a:r>
              <a:rPr lang="en-US" sz="1947" spc="138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Implementación de 2 sistemas de bombeo solar con capacidad total de </a:t>
            </a:r>
            <a:r>
              <a:rPr lang="en-US" sz="1947" spc="138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35kW</a:t>
            </a:r>
          </a:p>
        </p:txBody>
      </p:sp>
      <p:sp>
        <p:nvSpPr>
          <p:cNvPr id="20" name="AutoShape 20"/>
          <p:cNvSpPr/>
          <p:nvPr/>
        </p:nvSpPr>
        <p:spPr>
          <a:xfrm>
            <a:off x="1624583" y="7189233"/>
            <a:ext cx="7131724" cy="0"/>
          </a:xfrm>
          <a:prstGeom prst="line">
            <a:avLst/>
          </a:prstGeom>
          <a:ln w="28575" cap="flat">
            <a:solidFill>
              <a:srgbClr val="F2C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grpSp>
        <p:nvGrpSpPr>
          <p:cNvPr id="21" name="Group 21"/>
          <p:cNvGrpSpPr/>
          <p:nvPr/>
        </p:nvGrpSpPr>
        <p:grpSpPr>
          <a:xfrm>
            <a:off x="9923603" y="8493744"/>
            <a:ext cx="796616" cy="796616"/>
            <a:chOff x="0" y="0"/>
            <a:chExt cx="1062154" cy="1062154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062154" cy="1062154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06800" y="173596"/>
              <a:ext cx="662679" cy="714479"/>
            </a:xfrm>
            <a:custGeom>
              <a:avLst/>
              <a:gdLst/>
              <a:ahLst/>
              <a:cxnLst/>
              <a:rect l="l" t="t" r="r" b="b"/>
              <a:pathLst>
                <a:path w="662679" h="714479">
                  <a:moveTo>
                    <a:pt x="0" y="0"/>
                  </a:moveTo>
                  <a:lnTo>
                    <a:pt x="662678" y="0"/>
                  </a:lnTo>
                  <a:lnTo>
                    <a:pt x="662678" y="714478"/>
                  </a:lnTo>
                  <a:lnTo>
                    <a:pt x="0" y="714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28900" y="9442759"/>
            <a:ext cx="796616" cy="796616"/>
            <a:chOff x="0" y="0"/>
            <a:chExt cx="1062154" cy="1062154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062154" cy="1062154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192676" y="147421"/>
              <a:ext cx="662679" cy="767312"/>
            </a:xfrm>
            <a:custGeom>
              <a:avLst/>
              <a:gdLst/>
              <a:ahLst/>
              <a:cxnLst/>
              <a:rect l="l" t="t" r="r" b="b"/>
              <a:pathLst>
                <a:path w="662679" h="767312">
                  <a:moveTo>
                    <a:pt x="0" y="0"/>
                  </a:moveTo>
                  <a:lnTo>
                    <a:pt x="662679" y="0"/>
                  </a:lnTo>
                  <a:lnTo>
                    <a:pt x="662679" y="767312"/>
                  </a:lnTo>
                  <a:lnTo>
                    <a:pt x="0" y="767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284425" y="-109074"/>
            <a:ext cx="12095181" cy="79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6"/>
              </a:lnSpc>
            </a:pPr>
            <a:r>
              <a:rPr lang="en-US" sz="4182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CASOS DE ÉXITO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24521" y="2120504"/>
            <a:ext cx="2847430" cy="49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22"/>
              </a:lnSpc>
              <a:spcBef>
                <a:spcPct val="0"/>
              </a:spcBef>
            </a:pPr>
            <a:r>
              <a:rPr lang="en-US" sz="2587" spc="168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Problema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24521" y="2672756"/>
            <a:ext cx="6965556" cy="175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0414" lvl="1" indent="-210207" algn="l">
              <a:lnSpc>
                <a:spcPts val="2726"/>
              </a:lnSpc>
              <a:buFont typeface="Arial"/>
              <a:buChar char="•"/>
            </a:pPr>
            <a:r>
              <a:rPr lang="en-US" sz="1947" spc="138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Aislamiento</a:t>
            </a:r>
            <a:r>
              <a:rPr lang="en-US" sz="1947" spc="138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de la Red Eléctrica, generaba costos elevados para conectarse por distancia. </a:t>
            </a:r>
          </a:p>
          <a:p>
            <a:pPr algn="l">
              <a:lnSpc>
                <a:spcPts val="2726"/>
              </a:lnSpc>
            </a:pPr>
            <a:endParaRPr lang="en-US" sz="1947" spc="138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20414" lvl="1" indent="-210207" algn="l">
              <a:lnSpc>
                <a:spcPts val="2726"/>
              </a:lnSpc>
              <a:buFont typeface="Arial"/>
              <a:buChar char="•"/>
            </a:pPr>
            <a:r>
              <a:rPr lang="en-US" sz="1947" spc="138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Necesidad de desplazar agua</a:t>
            </a:r>
            <a:r>
              <a:rPr lang="en-US" sz="1947" spc="138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desde 2 pozos hacia un tranque.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9201817" y="1679786"/>
            <a:ext cx="8144140" cy="1090987"/>
            <a:chOff x="0" y="0"/>
            <a:chExt cx="10858853" cy="1454649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10858853" cy="1454649"/>
              <a:chOff x="0" y="0"/>
              <a:chExt cx="812800" cy="108882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10888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8882">
                    <a:moveTo>
                      <a:pt x="14003" y="0"/>
                    </a:moveTo>
                    <a:lnTo>
                      <a:pt x="798797" y="0"/>
                    </a:lnTo>
                    <a:cubicBezTo>
                      <a:pt x="802511" y="0"/>
                      <a:pt x="806073" y="1475"/>
                      <a:pt x="808699" y="4101"/>
                    </a:cubicBezTo>
                    <a:cubicBezTo>
                      <a:pt x="811325" y="6727"/>
                      <a:pt x="812800" y="10289"/>
                      <a:pt x="812800" y="14003"/>
                    </a:cubicBezTo>
                    <a:lnTo>
                      <a:pt x="812800" y="94879"/>
                    </a:lnTo>
                    <a:cubicBezTo>
                      <a:pt x="812800" y="98593"/>
                      <a:pt x="811325" y="102155"/>
                      <a:pt x="808699" y="104781"/>
                    </a:cubicBezTo>
                    <a:cubicBezTo>
                      <a:pt x="806073" y="107407"/>
                      <a:pt x="802511" y="108882"/>
                      <a:pt x="798797" y="108882"/>
                    </a:cubicBezTo>
                    <a:lnTo>
                      <a:pt x="14003" y="108882"/>
                    </a:lnTo>
                    <a:cubicBezTo>
                      <a:pt x="10289" y="108882"/>
                      <a:pt x="6727" y="107407"/>
                      <a:pt x="4101" y="104781"/>
                    </a:cubicBezTo>
                    <a:cubicBezTo>
                      <a:pt x="1475" y="102155"/>
                      <a:pt x="0" y="98593"/>
                      <a:pt x="0" y="94879"/>
                    </a:cubicBezTo>
                    <a:lnTo>
                      <a:pt x="0" y="14003"/>
                    </a:lnTo>
                    <a:cubicBezTo>
                      <a:pt x="0" y="10289"/>
                      <a:pt x="1475" y="6727"/>
                      <a:pt x="4101" y="4101"/>
                    </a:cubicBezTo>
                    <a:cubicBezTo>
                      <a:pt x="6727" y="1475"/>
                      <a:pt x="10289" y="0"/>
                      <a:pt x="14003" y="0"/>
                    </a:cubicBezTo>
                    <a:close/>
                  </a:path>
                </a:pathLst>
              </a:custGeom>
              <a:solidFill>
                <a:srgbClr val="F2CF00"/>
              </a:solid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28575"/>
                <a:ext cx="812800" cy="803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9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447916" y="174178"/>
              <a:ext cx="10154952" cy="914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391"/>
                </a:lnSpc>
                <a:spcBef>
                  <a:spcPct val="0"/>
                </a:spcBef>
              </a:pPr>
              <a:r>
                <a:rPr lang="en-US" sz="3851" spc="250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Proyecto de Bombeo Solar</a:t>
              </a: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624521" y="5157679"/>
            <a:ext cx="4572494" cy="49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22"/>
              </a:lnSpc>
              <a:spcBef>
                <a:spcPct val="0"/>
              </a:spcBef>
            </a:pPr>
            <a:r>
              <a:rPr lang="en-US" sz="2587" spc="168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Antes del proyecto...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624521" y="5709931"/>
            <a:ext cx="4180132" cy="106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0414" lvl="1" indent="-210207" algn="l">
              <a:lnSpc>
                <a:spcPts val="2726"/>
              </a:lnSpc>
              <a:buFont typeface="Arial"/>
              <a:buChar char="•"/>
            </a:pPr>
            <a:r>
              <a:rPr lang="en-US" sz="1947" spc="138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Consumo de Diésel</a:t>
            </a:r>
          </a:p>
          <a:p>
            <a:pPr algn="l">
              <a:lnSpc>
                <a:spcPts val="2726"/>
              </a:lnSpc>
            </a:pPr>
            <a:r>
              <a:rPr lang="en-US" sz="1947" spc="138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     </a:t>
            </a:r>
            <a:r>
              <a:rPr lang="en-US" sz="1947" spc="138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18.118 L /año</a:t>
            </a:r>
          </a:p>
          <a:p>
            <a:pPr algn="l">
              <a:lnSpc>
                <a:spcPts val="2726"/>
              </a:lnSpc>
            </a:pPr>
            <a:endParaRPr lang="en-US" sz="1947" spc="138">
              <a:solidFill>
                <a:srgbClr val="000000"/>
              </a:solidFill>
              <a:latin typeface="Avenir Bold"/>
              <a:ea typeface="Avenir Bold"/>
              <a:cs typeface="Avenir Bold"/>
              <a:sym typeface="Avenir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0984928" y="8597386"/>
            <a:ext cx="6617378" cy="379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6"/>
              </a:lnSpc>
            </a:pPr>
            <a:r>
              <a:rPr lang="en-US" sz="1947" spc="138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Equivalente a </a:t>
            </a:r>
            <a:r>
              <a:rPr lang="en-US" sz="1947" spc="138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108 árboles plantados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984928" y="9608622"/>
            <a:ext cx="6617378" cy="379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6"/>
              </a:lnSpc>
            </a:pPr>
            <a:r>
              <a:rPr lang="en-US" sz="1947" spc="138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17,5 toneladas C02eq/año</a:t>
            </a:r>
          </a:p>
        </p:txBody>
      </p:sp>
      <p:sp>
        <p:nvSpPr>
          <p:cNvPr id="43" name="Freeform 43"/>
          <p:cNvSpPr/>
          <p:nvPr/>
        </p:nvSpPr>
        <p:spPr>
          <a:xfrm>
            <a:off x="16106356" y="143463"/>
            <a:ext cx="2036999" cy="630621"/>
          </a:xfrm>
          <a:custGeom>
            <a:avLst/>
            <a:gdLst/>
            <a:ahLst/>
            <a:cxnLst/>
            <a:rect l="l" t="t" r="r" b="b"/>
            <a:pathLst>
              <a:path w="2036999" h="630621">
                <a:moveTo>
                  <a:pt x="0" y="0"/>
                </a:moveTo>
                <a:lnTo>
                  <a:pt x="2036999" y="0"/>
                </a:lnTo>
                <a:lnTo>
                  <a:pt x="2036999" y="630621"/>
                </a:lnTo>
                <a:lnTo>
                  <a:pt x="0" y="6306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844603" cy="10287000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s-CL"/>
          </a:p>
        </p:txBody>
      </p:sp>
      <p:sp>
        <p:nvSpPr>
          <p:cNvPr id="3" name="AutoShape 3"/>
          <p:cNvSpPr/>
          <p:nvPr/>
        </p:nvSpPr>
        <p:spPr>
          <a:xfrm>
            <a:off x="10671496" y="9856977"/>
            <a:ext cx="7374162" cy="14288"/>
          </a:xfrm>
          <a:prstGeom prst="line">
            <a:avLst/>
          </a:prstGeom>
          <a:ln w="28575" cap="flat">
            <a:solidFill>
              <a:srgbClr val="F2C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16106356" y="143463"/>
            <a:ext cx="2036999" cy="630621"/>
          </a:xfrm>
          <a:custGeom>
            <a:avLst/>
            <a:gdLst/>
            <a:ahLst/>
            <a:cxnLst/>
            <a:rect l="l" t="t" r="r" b="b"/>
            <a:pathLst>
              <a:path w="2036999" h="630621">
                <a:moveTo>
                  <a:pt x="0" y="0"/>
                </a:moveTo>
                <a:lnTo>
                  <a:pt x="2036999" y="0"/>
                </a:lnTo>
                <a:lnTo>
                  <a:pt x="2036999" y="630621"/>
                </a:lnTo>
                <a:lnTo>
                  <a:pt x="0" y="6306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11136781" y="2009215"/>
            <a:ext cx="1162276" cy="1195142"/>
          </a:xfrm>
          <a:custGeom>
            <a:avLst/>
            <a:gdLst/>
            <a:ahLst/>
            <a:cxnLst/>
            <a:rect l="l" t="t" r="r" b="b"/>
            <a:pathLst>
              <a:path w="1162276" h="1195142">
                <a:moveTo>
                  <a:pt x="0" y="0"/>
                </a:moveTo>
                <a:lnTo>
                  <a:pt x="1162275" y="0"/>
                </a:lnTo>
                <a:lnTo>
                  <a:pt x="1162275" y="1195142"/>
                </a:lnTo>
                <a:lnTo>
                  <a:pt x="0" y="11951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10595158" y="2606786"/>
            <a:ext cx="855681" cy="730976"/>
          </a:xfrm>
          <a:custGeom>
            <a:avLst/>
            <a:gdLst/>
            <a:ahLst/>
            <a:cxnLst/>
            <a:rect l="l" t="t" r="r" b="b"/>
            <a:pathLst>
              <a:path w="855681" h="730976">
                <a:moveTo>
                  <a:pt x="0" y="0"/>
                </a:moveTo>
                <a:lnTo>
                  <a:pt x="855682" y="0"/>
                </a:lnTo>
                <a:lnTo>
                  <a:pt x="855682" y="730976"/>
                </a:lnTo>
                <a:lnTo>
                  <a:pt x="0" y="730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3499" r="-35830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11007768" y="4354254"/>
            <a:ext cx="630055" cy="710922"/>
          </a:xfrm>
          <a:custGeom>
            <a:avLst/>
            <a:gdLst/>
            <a:ahLst/>
            <a:cxnLst/>
            <a:rect l="l" t="t" r="r" b="b"/>
            <a:pathLst>
              <a:path w="630055" h="710922">
                <a:moveTo>
                  <a:pt x="0" y="0"/>
                </a:moveTo>
                <a:lnTo>
                  <a:pt x="630055" y="0"/>
                </a:lnTo>
                <a:lnTo>
                  <a:pt x="630055" y="710922"/>
                </a:lnTo>
                <a:lnTo>
                  <a:pt x="0" y="7109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AutoShape 8"/>
          <p:cNvSpPr/>
          <p:nvPr/>
        </p:nvSpPr>
        <p:spPr>
          <a:xfrm>
            <a:off x="11261026" y="3409400"/>
            <a:ext cx="0" cy="848289"/>
          </a:xfrm>
          <a:prstGeom prst="line">
            <a:avLst/>
          </a:prstGeom>
          <a:ln w="19050" cap="flat">
            <a:solidFill>
              <a:srgbClr val="F2CF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/>
          </a:p>
        </p:txBody>
      </p:sp>
      <p:sp>
        <p:nvSpPr>
          <p:cNvPr id="9" name="AutoShape 9"/>
          <p:cNvSpPr/>
          <p:nvPr/>
        </p:nvSpPr>
        <p:spPr>
          <a:xfrm flipV="1">
            <a:off x="12012260" y="4719239"/>
            <a:ext cx="1265228" cy="14275"/>
          </a:xfrm>
          <a:prstGeom prst="line">
            <a:avLst/>
          </a:prstGeom>
          <a:ln w="19050" cap="flat">
            <a:solidFill>
              <a:srgbClr val="F2CF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/>
          </a:p>
        </p:txBody>
      </p:sp>
      <p:sp>
        <p:nvSpPr>
          <p:cNvPr id="10" name="Freeform 10"/>
          <p:cNvSpPr/>
          <p:nvPr/>
        </p:nvSpPr>
        <p:spPr>
          <a:xfrm>
            <a:off x="11102013" y="3596134"/>
            <a:ext cx="318025" cy="261973"/>
          </a:xfrm>
          <a:custGeom>
            <a:avLst/>
            <a:gdLst/>
            <a:ahLst/>
            <a:cxnLst/>
            <a:rect l="l" t="t" r="r" b="b"/>
            <a:pathLst>
              <a:path w="318025" h="261973">
                <a:moveTo>
                  <a:pt x="0" y="0"/>
                </a:moveTo>
                <a:lnTo>
                  <a:pt x="318026" y="0"/>
                </a:lnTo>
                <a:lnTo>
                  <a:pt x="318026" y="261973"/>
                </a:lnTo>
                <a:lnTo>
                  <a:pt x="0" y="2619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1" name="Group 11"/>
          <p:cNvGrpSpPr/>
          <p:nvPr/>
        </p:nvGrpSpPr>
        <p:grpSpPr>
          <a:xfrm>
            <a:off x="7629311" y="3631317"/>
            <a:ext cx="2292246" cy="1810849"/>
            <a:chOff x="0" y="0"/>
            <a:chExt cx="603719" cy="4769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03719" cy="476931"/>
            </a:xfrm>
            <a:custGeom>
              <a:avLst/>
              <a:gdLst/>
              <a:ahLst/>
              <a:cxnLst/>
              <a:rect l="l" t="t" r="r" b="b"/>
              <a:pathLst>
                <a:path w="603719" h="476931">
                  <a:moveTo>
                    <a:pt x="0" y="0"/>
                  </a:moveTo>
                  <a:lnTo>
                    <a:pt x="603719" y="0"/>
                  </a:lnTo>
                  <a:lnTo>
                    <a:pt x="603719" y="476931"/>
                  </a:lnTo>
                  <a:lnTo>
                    <a:pt x="0" y="47693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5F5F5"/>
              </a:solidFill>
              <a:prstDash val="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603719" cy="5055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3808430" y="4084794"/>
            <a:ext cx="1623465" cy="958651"/>
          </a:xfrm>
          <a:custGeom>
            <a:avLst/>
            <a:gdLst/>
            <a:ahLst/>
            <a:cxnLst/>
            <a:rect l="l" t="t" r="r" b="b"/>
            <a:pathLst>
              <a:path w="1623465" h="958651">
                <a:moveTo>
                  <a:pt x="0" y="0"/>
                </a:moveTo>
                <a:lnTo>
                  <a:pt x="1623465" y="0"/>
                </a:lnTo>
                <a:lnTo>
                  <a:pt x="1623465" y="958652"/>
                </a:lnTo>
                <a:lnTo>
                  <a:pt x="0" y="9586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53895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5" name="AutoShape 15"/>
          <p:cNvSpPr/>
          <p:nvPr/>
        </p:nvSpPr>
        <p:spPr>
          <a:xfrm flipV="1">
            <a:off x="14389059" y="5563441"/>
            <a:ext cx="0" cy="424289"/>
          </a:xfrm>
          <a:prstGeom prst="line">
            <a:avLst/>
          </a:prstGeom>
          <a:ln w="19050" cap="flat">
            <a:solidFill>
              <a:srgbClr val="F2CF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/>
          </a:p>
        </p:txBody>
      </p:sp>
      <p:sp>
        <p:nvSpPr>
          <p:cNvPr id="16" name="Freeform 16"/>
          <p:cNvSpPr/>
          <p:nvPr/>
        </p:nvSpPr>
        <p:spPr>
          <a:xfrm rot="-10800000">
            <a:off x="14230047" y="5675959"/>
            <a:ext cx="318025" cy="261973"/>
          </a:xfrm>
          <a:custGeom>
            <a:avLst/>
            <a:gdLst/>
            <a:ahLst/>
            <a:cxnLst/>
            <a:rect l="l" t="t" r="r" b="b"/>
            <a:pathLst>
              <a:path w="318025" h="261973">
                <a:moveTo>
                  <a:pt x="0" y="0"/>
                </a:moveTo>
                <a:lnTo>
                  <a:pt x="318025" y="0"/>
                </a:lnTo>
                <a:lnTo>
                  <a:pt x="318025" y="261973"/>
                </a:lnTo>
                <a:lnTo>
                  <a:pt x="0" y="2619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7" name="TextBox 17"/>
          <p:cNvSpPr txBox="1"/>
          <p:nvPr/>
        </p:nvSpPr>
        <p:spPr>
          <a:xfrm>
            <a:off x="12742303" y="4799533"/>
            <a:ext cx="219917" cy="35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9"/>
              </a:lnSpc>
            </a:pPr>
            <a:r>
              <a:rPr lang="en-US" sz="964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C.A.</a:t>
            </a:r>
          </a:p>
        </p:txBody>
      </p:sp>
      <p:sp>
        <p:nvSpPr>
          <p:cNvPr id="18" name="Freeform 18"/>
          <p:cNvSpPr/>
          <p:nvPr/>
        </p:nvSpPr>
        <p:spPr>
          <a:xfrm rot="-5400000">
            <a:off x="12934194" y="4588253"/>
            <a:ext cx="318025" cy="261973"/>
          </a:xfrm>
          <a:custGeom>
            <a:avLst/>
            <a:gdLst/>
            <a:ahLst/>
            <a:cxnLst/>
            <a:rect l="l" t="t" r="r" b="b"/>
            <a:pathLst>
              <a:path w="318025" h="261973">
                <a:moveTo>
                  <a:pt x="0" y="0"/>
                </a:moveTo>
                <a:lnTo>
                  <a:pt x="318026" y="0"/>
                </a:lnTo>
                <a:lnTo>
                  <a:pt x="318026" y="261973"/>
                </a:lnTo>
                <a:lnTo>
                  <a:pt x="0" y="2619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9" name="Freeform 19"/>
          <p:cNvSpPr/>
          <p:nvPr/>
        </p:nvSpPr>
        <p:spPr>
          <a:xfrm>
            <a:off x="13957645" y="6111555"/>
            <a:ext cx="862829" cy="390626"/>
          </a:xfrm>
          <a:custGeom>
            <a:avLst/>
            <a:gdLst/>
            <a:ahLst/>
            <a:cxnLst/>
            <a:rect l="l" t="t" r="r" b="b"/>
            <a:pathLst>
              <a:path w="862829" h="390626">
                <a:moveTo>
                  <a:pt x="0" y="0"/>
                </a:moveTo>
                <a:lnTo>
                  <a:pt x="862829" y="0"/>
                </a:lnTo>
                <a:lnTo>
                  <a:pt x="862829" y="390626"/>
                </a:lnTo>
                <a:lnTo>
                  <a:pt x="0" y="3906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0" name="Freeform 20"/>
          <p:cNvSpPr/>
          <p:nvPr/>
        </p:nvSpPr>
        <p:spPr>
          <a:xfrm>
            <a:off x="16271593" y="4257689"/>
            <a:ext cx="831305" cy="864817"/>
          </a:xfrm>
          <a:custGeom>
            <a:avLst/>
            <a:gdLst/>
            <a:ahLst/>
            <a:cxnLst/>
            <a:rect l="l" t="t" r="r" b="b"/>
            <a:pathLst>
              <a:path w="831305" h="864817">
                <a:moveTo>
                  <a:pt x="0" y="0"/>
                </a:moveTo>
                <a:lnTo>
                  <a:pt x="831305" y="0"/>
                </a:lnTo>
                <a:lnTo>
                  <a:pt x="831305" y="864817"/>
                </a:lnTo>
                <a:lnTo>
                  <a:pt x="0" y="8648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21" name="Group 21"/>
          <p:cNvGrpSpPr/>
          <p:nvPr/>
        </p:nvGrpSpPr>
        <p:grpSpPr>
          <a:xfrm>
            <a:off x="11717918" y="7435631"/>
            <a:ext cx="2640658" cy="792988"/>
            <a:chOff x="0" y="0"/>
            <a:chExt cx="695482" cy="20885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95482" cy="208853"/>
            </a:xfrm>
            <a:custGeom>
              <a:avLst/>
              <a:gdLst/>
              <a:ahLst/>
              <a:cxnLst/>
              <a:rect l="l" t="t" r="r" b="b"/>
              <a:pathLst>
                <a:path w="695482" h="208853">
                  <a:moveTo>
                    <a:pt x="0" y="0"/>
                  </a:moveTo>
                  <a:lnTo>
                    <a:pt x="695482" y="0"/>
                  </a:lnTo>
                  <a:lnTo>
                    <a:pt x="695482" y="208853"/>
                  </a:lnTo>
                  <a:lnTo>
                    <a:pt x="0" y="20885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2CF00"/>
              </a:solidFill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695482" cy="2374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r>
                <a:rPr lang="en-US" sz="2000">
                  <a:solidFill>
                    <a:srgbClr val="FEFAF6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Sistema de monitoreo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14953906" y="7435631"/>
            <a:ext cx="907271" cy="823348"/>
          </a:xfrm>
          <a:custGeom>
            <a:avLst/>
            <a:gdLst/>
            <a:ahLst/>
            <a:cxnLst/>
            <a:rect l="l" t="t" r="r" b="b"/>
            <a:pathLst>
              <a:path w="907271" h="823348">
                <a:moveTo>
                  <a:pt x="0" y="0"/>
                </a:moveTo>
                <a:lnTo>
                  <a:pt x="907271" y="0"/>
                </a:lnTo>
                <a:lnTo>
                  <a:pt x="907271" y="823349"/>
                </a:lnTo>
                <a:lnTo>
                  <a:pt x="0" y="8233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5" name="Freeform 25"/>
          <p:cNvSpPr/>
          <p:nvPr/>
        </p:nvSpPr>
        <p:spPr>
          <a:xfrm rot="-5400000">
            <a:off x="13757048" y="4950178"/>
            <a:ext cx="401193" cy="4114800"/>
          </a:xfrm>
          <a:custGeom>
            <a:avLst/>
            <a:gdLst/>
            <a:ahLst/>
            <a:cxnLst/>
            <a:rect l="l" t="t" r="r" b="b"/>
            <a:pathLst>
              <a:path w="401193" h="4114800">
                <a:moveTo>
                  <a:pt x="0" y="0"/>
                </a:moveTo>
                <a:lnTo>
                  <a:pt x="401193" y="0"/>
                </a:lnTo>
                <a:lnTo>
                  <a:pt x="4011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6" name="TextBox 26"/>
          <p:cNvSpPr txBox="1"/>
          <p:nvPr/>
        </p:nvSpPr>
        <p:spPr>
          <a:xfrm>
            <a:off x="10692967" y="1682343"/>
            <a:ext cx="1268087" cy="25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"/>
              </a:lnSpc>
            </a:pPr>
            <a:r>
              <a:rPr lang="en-US" sz="1296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Planta solar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721658" y="5103276"/>
            <a:ext cx="1239396" cy="709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"/>
              </a:lnSpc>
            </a:pPr>
            <a:r>
              <a:rPr lang="en-US" sz="1296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Inversor</a:t>
            </a:r>
          </a:p>
          <a:p>
            <a:pPr algn="ctr">
              <a:lnSpc>
                <a:spcPts val="1815"/>
              </a:lnSpc>
            </a:pPr>
            <a:r>
              <a:rPr lang="en-US" sz="1296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con variador de frecuencia</a:t>
            </a:r>
          </a:p>
        </p:txBody>
      </p:sp>
      <p:sp>
        <p:nvSpPr>
          <p:cNvPr id="28" name="TextBox 28"/>
          <p:cNvSpPr txBox="1"/>
          <p:nvPr/>
        </p:nvSpPr>
        <p:spPr>
          <a:xfrm rot="-5400000">
            <a:off x="10946346" y="3591688"/>
            <a:ext cx="219917" cy="353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9"/>
              </a:lnSpc>
            </a:pPr>
            <a:r>
              <a:rPr lang="en-US" sz="964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C.C.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6324375" y="5173782"/>
            <a:ext cx="905256" cy="48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"/>
              </a:lnSpc>
            </a:pPr>
            <a:r>
              <a:rPr lang="en-US" sz="1296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Tranque</a:t>
            </a:r>
          </a:p>
          <a:p>
            <a:pPr algn="ctr">
              <a:lnSpc>
                <a:spcPts val="1815"/>
              </a:lnSpc>
            </a:pPr>
            <a:r>
              <a:rPr lang="en-US" sz="1296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de agua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721356" y="3868473"/>
            <a:ext cx="2083017" cy="1173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4"/>
              </a:lnSpc>
            </a:pPr>
            <a:r>
              <a:rPr lang="en-US" sz="216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Sistema</a:t>
            </a:r>
          </a:p>
          <a:p>
            <a:pPr algn="ctr">
              <a:lnSpc>
                <a:spcPts val="3024"/>
              </a:lnSpc>
            </a:pPr>
            <a:r>
              <a:rPr lang="en-US" sz="216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de bombeo solar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027580" y="5189416"/>
            <a:ext cx="687174" cy="25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5"/>
              </a:lnSpc>
            </a:pPr>
            <a:r>
              <a:rPr lang="en-US" sz="1296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Bomba</a:t>
            </a:r>
          </a:p>
        </p:txBody>
      </p:sp>
      <p:sp>
        <p:nvSpPr>
          <p:cNvPr id="32" name="AutoShape 32"/>
          <p:cNvSpPr/>
          <p:nvPr/>
        </p:nvSpPr>
        <p:spPr>
          <a:xfrm>
            <a:off x="535328" y="5850410"/>
            <a:ext cx="1748370" cy="206448"/>
          </a:xfrm>
          <a:prstGeom prst="rect">
            <a:avLst/>
          </a:prstGeom>
          <a:solidFill>
            <a:srgbClr val="F2CF00"/>
          </a:solidFill>
        </p:spPr>
        <p:txBody>
          <a:bodyPr/>
          <a:lstStyle/>
          <a:p>
            <a:endParaRPr lang="es-CL"/>
          </a:p>
        </p:txBody>
      </p:sp>
      <p:sp>
        <p:nvSpPr>
          <p:cNvPr id="33" name="TextBox 33"/>
          <p:cNvSpPr txBox="1"/>
          <p:nvPr/>
        </p:nvSpPr>
        <p:spPr>
          <a:xfrm>
            <a:off x="535328" y="3148204"/>
            <a:ext cx="6543794" cy="2805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¿Cómo funciona un sistema de bombeo solar?</a:t>
            </a:r>
          </a:p>
        </p:txBody>
      </p:sp>
      <p:sp>
        <p:nvSpPr>
          <p:cNvPr id="34" name="Freeform 34"/>
          <p:cNvSpPr/>
          <p:nvPr/>
        </p:nvSpPr>
        <p:spPr>
          <a:xfrm>
            <a:off x="10471696" y="1713831"/>
            <a:ext cx="246924" cy="246924"/>
          </a:xfrm>
          <a:custGeom>
            <a:avLst/>
            <a:gdLst/>
            <a:ahLst/>
            <a:cxnLst/>
            <a:rect l="l" t="t" r="r" b="b"/>
            <a:pathLst>
              <a:path w="246924" h="246924">
                <a:moveTo>
                  <a:pt x="0" y="0"/>
                </a:moveTo>
                <a:lnTo>
                  <a:pt x="246925" y="0"/>
                </a:lnTo>
                <a:lnTo>
                  <a:pt x="246925" y="246924"/>
                </a:lnTo>
                <a:lnTo>
                  <a:pt x="0" y="2469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5" name="Freeform 35"/>
          <p:cNvSpPr/>
          <p:nvPr/>
        </p:nvSpPr>
        <p:spPr>
          <a:xfrm>
            <a:off x="10692967" y="5117905"/>
            <a:ext cx="257323" cy="257323"/>
          </a:xfrm>
          <a:custGeom>
            <a:avLst/>
            <a:gdLst/>
            <a:ahLst/>
            <a:cxnLst/>
            <a:rect l="l" t="t" r="r" b="b"/>
            <a:pathLst>
              <a:path w="257323" h="257323">
                <a:moveTo>
                  <a:pt x="0" y="0"/>
                </a:moveTo>
                <a:lnTo>
                  <a:pt x="257323" y="0"/>
                </a:lnTo>
                <a:lnTo>
                  <a:pt x="257323" y="257323"/>
                </a:lnTo>
                <a:lnTo>
                  <a:pt x="0" y="2573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6" name="Freeform 36"/>
          <p:cNvSpPr/>
          <p:nvPr/>
        </p:nvSpPr>
        <p:spPr>
          <a:xfrm>
            <a:off x="13777620" y="5217390"/>
            <a:ext cx="249960" cy="249960"/>
          </a:xfrm>
          <a:custGeom>
            <a:avLst/>
            <a:gdLst/>
            <a:ahLst/>
            <a:cxnLst/>
            <a:rect l="l" t="t" r="r" b="b"/>
            <a:pathLst>
              <a:path w="249960" h="249960">
                <a:moveTo>
                  <a:pt x="0" y="0"/>
                </a:moveTo>
                <a:lnTo>
                  <a:pt x="249960" y="0"/>
                </a:lnTo>
                <a:lnTo>
                  <a:pt x="249960" y="249960"/>
                </a:lnTo>
                <a:lnTo>
                  <a:pt x="0" y="24996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7" name="Freeform 37"/>
          <p:cNvSpPr/>
          <p:nvPr/>
        </p:nvSpPr>
        <p:spPr>
          <a:xfrm>
            <a:off x="16159334" y="5208593"/>
            <a:ext cx="234410" cy="234410"/>
          </a:xfrm>
          <a:custGeom>
            <a:avLst/>
            <a:gdLst/>
            <a:ahLst/>
            <a:cxnLst/>
            <a:rect l="l" t="t" r="r" b="b"/>
            <a:pathLst>
              <a:path w="234410" h="234410">
                <a:moveTo>
                  <a:pt x="0" y="0"/>
                </a:moveTo>
                <a:lnTo>
                  <a:pt x="234410" y="0"/>
                </a:lnTo>
                <a:lnTo>
                  <a:pt x="234410" y="234411"/>
                </a:lnTo>
                <a:lnTo>
                  <a:pt x="0" y="23441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8" name="TextBox 38"/>
          <p:cNvSpPr txBox="1"/>
          <p:nvPr/>
        </p:nvSpPr>
        <p:spPr>
          <a:xfrm>
            <a:off x="445883" y="6543175"/>
            <a:ext cx="5952837" cy="2698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6"/>
              </a:lnSpc>
            </a:pPr>
            <a:r>
              <a:rPr lang="en-US" sz="2147" spc="152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Componentes sistema de bombeo solar: </a:t>
            </a:r>
          </a:p>
          <a:p>
            <a:pPr marL="463591" lvl="1" indent="-231796" algn="l">
              <a:lnSpc>
                <a:spcPts val="3006"/>
              </a:lnSpc>
              <a:buFont typeface="Arial"/>
              <a:buChar char="•"/>
            </a:pPr>
            <a:r>
              <a:rPr lang="en-US" sz="2147" spc="152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Paneles solares</a:t>
            </a:r>
          </a:p>
          <a:p>
            <a:pPr marL="463591" lvl="1" indent="-231796" algn="l">
              <a:lnSpc>
                <a:spcPts val="3006"/>
              </a:lnSpc>
              <a:buFont typeface="Arial"/>
              <a:buChar char="•"/>
            </a:pPr>
            <a:r>
              <a:rPr lang="en-US" sz="2147" spc="152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Inversor con variador de frecuencia</a:t>
            </a:r>
          </a:p>
          <a:p>
            <a:pPr marL="463591" lvl="1" indent="-231796" algn="l">
              <a:lnSpc>
                <a:spcPts val="3006"/>
              </a:lnSpc>
              <a:buFont typeface="Arial"/>
              <a:buChar char="•"/>
            </a:pPr>
            <a:r>
              <a:rPr lang="en-US" sz="2147" spc="152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Bomba</a:t>
            </a:r>
          </a:p>
          <a:p>
            <a:pPr marL="463591" lvl="1" indent="-231796" algn="l">
              <a:lnSpc>
                <a:spcPts val="3006"/>
              </a:lnSpc>
              <a:buFont typeface="Arial"/>
              <a:buChar char="•"/>
            </a:pPr>
            <a:r>
              <a:rPr lang="en-US" sz="2147" spc="152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Tranque/sistema de riego/pozo</a:t>
            </a:r>
          </a:p>
          <a:p>
            <a:pPr marL="463591" lvl="1" indent="-231796" algn="l">
              <a:lnSpc>
                <a:spcPts val="3006"/>
              </a:lnSpc>
              <a:buFont typeface="Arial"/>
              <a:buChar char="•"/>
            </a:pPr>
            <a:r>
              <a:rPr lang="en-US" sz="2147" spc="152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Sistema de monitoreo</a:t>
            </a:r>
          </a:p>
          <a:p>
            <a:pPr algn="l">
              <a:lnSpc>
                <a:spcPts val="3006"/>
              </a:lnSpc>
            </a:pPr>
            <a:endParaRPr lang="en-US" sz="2147" spc="152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" name="AutoShape 39"/>
          <p:cNvSpPr/>
          <p:nvPr/>
        </p:nvSpPr>
        <p:spPr>
          <a:xfrm>
            <a:off x="15363570" y="4709715"/>
            <a:ext cx="424289" cy="0"/>
          </a:xfrm>
          <a:prstGeom prst="line">
            <a:avLst/>
          </a:prstGeom>
          <a:ln w="19050" cap="flat">
            <a:solidFill>
              <a:srgbClr val="F2CF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/>
          </a:p>
        </p:txBody>
      </p:sp>
      <p:sp>
        <p:nvSpPr>
          <p:cNvPr id="40" name="Freeform 40"/>
          <p:cNvSpPr/>
          <p:nvPr/>
        </p:nvSpPr>
        <p:spPr>
          <a:xfrm rot="-5400000">
            <a:off x="15385341" y="4578728"/>
            <a:ext cx="318025" cy="261973"/>
          </a:xfrm>
          <a:custGeom>
            <a:avLst/>
            <a:gdLst/>
            <a:ahLst/>
            <a:cxnLst/>
            <a:rect l="l" t="t" r="r" b="b"/>
            <a:pathLst>
              <a:path w="318025" h="261973">
                <a:moveTo>
                  <a:pt x="0" y="0"/>
                </a:moveTo>
                <a:lnTo>
                  <a:pt x="318026" y="0"/>
                </a:lnTo>
                <a:lnTo>
                  <a:pt x="318026" y="261974"/>
                </a:lnTo>
                <a:lnTo>
                  <a:pt x="0" y="2619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531077"/>
            <a:chOff x="0" y="0"/>
            <a:chExt cx="5385866" cy="450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66" cy="450906"/>
            </a:xfrm>
            <a:custGeom>
              <a:avLst/>
              <a:gdLst/>
              <a:ahLst/>
              <a:cxnLst/>
              <a:rect l="l" t="t" r="r" b="b"/>
              <a:pathLst>
                <a:path w="5385866" h="450906">
                  <a:moveTo>
                    <a:pt x="0" y="0"/>
                  </a:moveTo>
                  <a:lnTo>
                    <a:pt x="5385866" y="0"/>
                  </a:lnTo>
                  <a:lnTo>
                    <a:pt x="5385866" y="450906"/>
                  </a:lnTo>
                  <a:lnTo>
                    <a:pt x="0" y="450906"/>
                  </a:lnTo>
                  <a:close/>
                </a:path>
              </a:pathLst>
            </a:custGeom>
            <a:blipFill>
              <a:blip r:embed="rId2"/>
              <a:stretch>
                <a:fillRect t="-287942" b="-367549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975028" y="0"/>
            <a:ext cx="19130211" cy="1531077"/>
            <a:chOff x="0" y="0"/>
            <a:chExt cx="5038409" cy="4032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38410" cy="403247"/>
            </a:xfrm>
            <a:custGeom>
              <a:avLst/>
              <a:gdLst/>
              <a:ahLst/>
              <a:cxnLst/>
              <a:rect l="l" t="t" r="r" b="b"/>
              <a:pathLst>
                <a:path w="5038410" h="403247">
                  <a:moveTo>
                    <a:pt x="0" y="0"/>
                  </a:moveTo>
                  <a:lnTo>
                    <a:pt x="5038410" y="0"/>
                  </a:lnTo>
                  <a:lnTo>
                    <a:pt x="5038410" y="403247"/>
                  </a:lnTo>
                  <a:lnTo>
                    <a:pt x="0" y="403247"/>
                  </a:lnTo>
                  <a:close/>
                </a:path>
              </a:pathLst>
            </a:custGeom>
            <a:solidFill>
              <a:srgbClr val="1D1D1B">
                <a:alpha val="7098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038409" cy="450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35977" y="2770772"/>
            <a:ext cx="7602936" cy="5692171"/>
          </a:xfrm>
          <a:custGeom>
            <a:avLst/>
            <a:gdLst/>
            <a:ahLst/>
            <a:cxnLst/>
            <a:rect l="l" t="t" r="r" b="b"/>
            <a:pathLst>
              <a:path w="7602936" h="5692171">
                <a:moveTo>
                  <a:pt x="0" y="0"/>
                </a:moveTo>
                <a:lnTo>
                  <a:pt x="7602935" y="0"/>
                </a:lnTo>
                <a:lnTo>
                  <a:pt x="7602935" y="5692172"/>
                </a:lnTo>
                <a:lnTo>
                  <a:pt x="0" y="5692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629" t="-626" r="-10878" b="-432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8" name="Group 8"/>
          <p:cNvGrpSpPr/>
          <p:nvPr/>
        </p:nvGrpSpPr>
        <p:grpSpPr>
          <a:xfrm>
            <a:off x="265375" y="1679786"/>
            <a:ext cx="8144140" cy="1090987"/>
            <a:chOff x="0" y="0"/>
            <a:chExt cx="10858853" cy="1454649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858853" cy="1454649"/>
              <a:chOff x="0" y="0"/>
              <a:chExt cx="812800" cy="10888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10888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8882">
                    <a:moveTo>
                      <a:pt x="14003" y="0"/>
                    </a:moveTo>
                    <a:lnTo>
                      <a:pt x="798797" y="0"/>
                    </a:lnTo>
                    <a:cubicBezTo>
                      <a:pt x="802511" y="0"/>
                      <a:pt x="806073" y="1475"/>
                      <a:pt x="808699" y="4101"/>
                    </a:cubicBezTo>
                    <a:cubicBezTo>
                      <a:pt x="811325" y="6727"/>
                      <a:pt x="812800" y="10289"/>
                      <a:pt x="812800" y="14003"/>
                    </a:cubicBezTo>
                    <a:lnTo>
                      <a:pt x="812800" y="94879"/>
                    </a:lnTo>
                    <a:cubicBezTo>
                      <a:pt x="812800" y="98593"/>
                      <a:pt x="811325" y="102155"/>
                      <a:pt x="808699" y="104781"/>
                    </a:cubicBezTo>
                    <a:cubicBezTo>
                      <a:pt x="806073" y="107407"/>
                      <a:pt x="802511" y="108882"/>
                      <a:pt x="798797" y="108882"/>
                    </a:cubicBezTo>
                    <a:lnTo>
                      <a:pt x="14003" y="108882"/>
                    </a:lnTo>
                    <a:cubicBezTo>
                      <a:pt x="10289" y="108882"/>
                      <a:pt x="6727" y="107407"/>
                      <a:pt x="4101" y="104781"/>
                    </a:cubicBezTo>
                    <a:cubicBezTo>
                      <a:pt x="1475" y="102155"/>
                      <a:pt x="0" y="98593"/>
                      <a:pt x="0" y="94879"/>
                    </a:cubicBezTo>
                    <a:lnTo>
                      <a:pt x="0" y="14003"/>
                    </a:lnTo>
                    <a:cubicBezTo>
                      <a:pt x="0" y="10289"/>
                      <a:pt x="1475" y="6727"/>
                      <a:pt x="4101" y="4101"/>
                    </a:cubicBezTo>
                    <a:cubicBezTo>
                      <a:pt x="6727" y="1475"/>
                      <a:pt x="10289" y="0"/>
                      <a:pt x="14003" y="0"/>
                    </a:cubicBezTo>
                    <a:close/>
                  </a:path>
                </a:pathLst>
              </a:custGeom>
              <a:solidFill>
                <a:srgbClr val="F2CF00"/>
              </a:solid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28575"/>
                <a:ext cx="812800" cy="803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47916" y="174178"/>
              <a:ext cx="10154952" cy="914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391"/>
                </a:lnSpc>
                <a:spcBef>
                  <a:spcPct val="0"/>
                </a:spcBef>
              </a:pPr>
              <a:r>
                <a:rPr lang="en-US" sz="3851" spc="250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Proyecto de Bombeo Solar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364" y="1697057"/>
            <a:ext cx="10110570" cy="62389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0027456" y="4498641"/>
            <a:ext cx="1223682" cy="12236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43AD48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03200" y="-28575"/>
              <a:ext cx="406400" cy="739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363893" y="7616520"/>
            <a:ext cx="7733695" cy="796616"/>
            <a:chOff x="0" y="0"/>
            <a:chExt cx="10311593" cy="106215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62154" cy="1062154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158642" y="174668"/>
              <a:ext cx="682523" cy="712818"/>
            </a:xfrm>
            <a:custGeom>
              <a:avLst/>
              <a:gdLst/>
              <a:ahLst/>
              <a:cxnLst/>
              <a:rect l="l" t="t" r="r" b="b"/>
              <a:pathLst>
                <a:path w="682523" h="712818">
                  <a:moveTo>
                    <a:pt x="0" y="0"/>
                  </a:moveTo>
                  <a:lnTo>
                    <a:pt x="682523" y="0"/>
                  </a:lnTo>
                  <a:lnTo>
                    <a:pt x="682523" y="712818"/>
                  </a:lnTo>
                  <a:lnTo>
                    <a:pt x="0" y="712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488422" y="249726"/>
              <a:ext cx="8823171" cy="476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26"/>
                </a:lnSpc>
              </a:pPr>
              <a:r>
                <a:rPr lang="en-US" sz="1947" spc="138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Ahorro total en 20 años: </a:t>
              </a:r>
              <a:r>
                <a:rPr lang="en-US" sz="1947" spc="138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379.028 USD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363893" y="8707185"/>
            <a:ext cx="7733695" cy="796616"/>
            <a:chOff x="0" y="0"/>
            <a:chExt cx="10311593" cy="106215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062154" cy="1062154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161084" y="152775"/>
              <a:ext cx="638385" cy="756605"/>
            </a:xfrm>
            <a:custGeom>
              <a:avLst/>
              <a:gdLst/>
              <a:ahLst/>
              <a:cxnLst/>
              <a:rect l="l" t="t" r="r" b="b"/>
              <a:pathLst>
                <a:path w="638385" h="756605">
                  <a:moveTo>
                    <a:pt x="0" y="0"/>
                  </a:moveTo>
                  <a:lnTo>
                    <a:pt x="638386" y="0"/>
                  </a:lnTo>
                  <a:lnTo>
                    <a:pt x="638386" y="756605"/>
                  </a:lnTo>
                  <a:lnTo>
                    <a:pt x="0" y="756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488422" y="267809"/>
              <a:ext cx="8823171" cy="476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26"/>
                </a:lnSpc>
              </a:pPr>
              <a:r>
                <a:rPr lang="en-US" sz="1947" spc="138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Ahorro anual en Diésel: </a:t>
              </a:r>
              <a:r>
                <a:rPr lang="en-US" sz="1947" spc="138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18.951 USD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84425" y="-109074"/>
            <a:ext cx="12095181" cy="79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6"/>
              </a:lnSpc>
            </a:pPr>
            <a:r>
              <a:rPr lang="en-US" sz="4182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CASOS DE ÉXITO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762201" y="3394631"/>
            <a:ext cx="2660559" cy="72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6"/>
              </a:lnSpc>
            </a:pPr>
            <a:r>
              <a:rPr lang="en-US" sz="1947" spc="138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Retorno de inversión al 4° año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028700" y="8982183"/>
            <a:ext cx="7733695" cy="796616"/>
            <a:chOff x="0" y="0"/>
            <a:chExt cx="10311593" cy="1062154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1062154" cy="1062154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5" name="Freeform 35"/>
            <p:cNvSpPr/>
            <p:nvPr/>
          </p:nvSpPr>
          <p:spPr>
            <a:xfrm>
              <a:off x="268566" y="94468"/>
              <a:ext cx="525022" cy="873218"/>
            </a:xfrm>
            <a:custGeom>
              <a:avLst/>
              <a:gdLst/>
              <a:ahLst/>
              <a:cxnLst/>
              <a:rect l="l" t="t" r="r" b="b"/>
              <a:pathLst>
                <a:path w="525022" h="873218">
                  <a:moveTo>
                    <a:pt x="0" y="0"/>
                  </a:moveTo>
                  <a:lnTo>
                    <a:pt x="525022" y="0"/>
                  </a:lnTo>
                  <a:lnTo>
                    <a:pt x="525022" y="873218"/>
                  </a:lnTo>
                  <a:lnTo>
                    <a:pt x="0" y="873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488422" y="267809"/>
              <a:ext cx="8823171" cy="476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26"/>
                </a:lnSpc>
              </a:pPr>
              <a:r>
                <a:rPr lang="en-US" sz="1947" spc="138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Inversión inicial: </a:t>
              </a:r>
              <a:r>
                <a:rPr lang="en-US" sz="1947" spc="138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56.136 USD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35977" y="7301805"/>
            <a:ext cx="7602936" cy="1405380"/>
            <a:chOff x="0" y="-76200"/>
            <a:chExt cx="1014647" cy="187555"/>
          </a:xfrm>
        </p:grpSpPr>
        <p:sp>
          <p:nvSpPr>
            <p:cNvPr id="38" name="Freeform 38"/>
            <p:cNvSpPr/>
            <p:nvPr/>
          </p:nvSpPr>
          <p:spPr>
            <a:xfrm>
              <a:off x="0" y="-24147"/>
              <a:ext cx="1014647" cy="111355"/>
            </a:xfrm>
            <a:custGeom>
              <a:avLst/>
              <a:gdLst/>
              <a:ahLst/>
              <a:cxnLst/>
              <a:rect l="l" t="t" r="r" b="b"/>
              <a:pathLst>
                <a:path w="1014647" h="111355">
                  <a:moveTo>
                    <a:pt x="0" y="0"/>
                  </a:moveTo>
                  <a:lnTo>
                    <a:pt x="1014647" y="0"/>
                  </a:lnTo>
                  <a:lnTo>
                    <a:pt x="1014647" y="111355"/>
                  </a:lnTo>
                  <a:lnTo>
                    <a:pt x="0" y="111355"/>
                  </a:lnTo>
                  <a:close/>
                </a:path>
              </a:pathLst>
            </a:custGeom>
            <a:solidFill>
              <a:srgbClr val="F2CF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76200"/>
              <a:ext cx="1014647" cy="18755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just">
                <a:lnSpc>
                  <a:spcPts val="2668"/>
                </a:lnSpc>
              </a:pPr>
              <a:r>
                <a:rPr lang="en-US" sz="1906" spc="135" dirty="0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 </a:t>
              </a:r>
              <a:r>
                <a:rPr lang="en-US" sz="1906" spc="135" dirty="0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 Sistema de </a:t>
              </a:r>
              <a:r>
                <a:rPr lang="en-US" sz="1906" spc="135" dirty="0" err="1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Bombeo</a:t>
              </a:r>
              <a:r>
                <a:rPr lang="en-US" sz="1906" spc="135" dirty="0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 2 (5kW)</a:t>
              </a:r>
            </a:p>
            <a:p>
              <a:pPr algn="just">
                <a:lnSpc>
                  <a:spcPts val="2668"/>
                </a:lnSpc>
              </a:pPr>
              <a:r>
                <a:rPr lang="en-US" sz="1906" spc="135" dirty="0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  </a:t>
              </a:r>
              <a:r>
                <a:rPr lang="en-US" sz="1906" u="none" strike="noStrike" spc="135" dirty="0" err="1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Ubicación</a:t>
              </a:r>
              <a:r>
                <a:rPr lang="en-US" sz="1906" u="none" strike="noStrike" spc="135" dirty="0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: </a:t>
              </a:r>
              <a:r>
                <a:rPr lang="en-US" sz="1906" u="none" strike="noStrike" spc="135" dirty="0" err="1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Hijuelas</a:t>
              </a:r>
              <a:r>
                <a:rPr lang="en-US" sz="1906" u="none" strike="noStrike" spc="135" dirty="0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, Valparaíso.</a:t>
              </a: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9363893" y="1747054"/>
            <a:ext cx="7243543" cy="47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6"/>
              </a:lnSpc>
            </a:pPr>
            <a:r>
              <a:rPr lang="en-US" sz="2547" spc="180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Flujo de caja de proyecto Bombeo solar</a:t>
            </a:r>
          </a:p>
        </p:txBody>
      </p:sp>
      <p:sp>
        <p:nvSpPr>
          <p:cNvPr id="41" name="Freeform 41"/>
          <p:cNvSpPr/>
          <p:nvPr/>
        </p:nvSpPr>
        <p:spPr>
          <a:xfrm>
            <a:off x="16106356" y="143463"/>
            <a:ext cx="2036999" cy="630621"/>
          </a:xfrm>
          <a:custGeom>
            <a:avLst/>
            <a:gdLst/>
            <a:ahLst/>
            <a:cxnLst/>
            <a:rect l="l" t="t" r="r" b="b"/>
            <a:pathLst>
              <a:path w="2036999" h="630621">
                <a:moveTo>
                  <a:pt x="0" y="0"/>
                </a:moveTo>
                <a:lnTo>
                  <a:pt x="2036999" y="0"/>
                </a:lnTo>
                <a:lnTo>
                  <a:pt x="2036999" y="630621"/>
                </a:lnTo>
                <a:lnTo>
                  <a:pt x="0" y="6306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531077"/>
            <a:chOff x="0" y="0"/>
            <a:chExt cx="5385866" cy="450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66" cy="450906"/>
            </a:xfrm>
            <a:custGeom>
              <a:avLst/>
              <a:gdLst/>
              <a:ahLst/>
              <a:cxnLst/>
              <a:rect l="l" t="t" r="r" b="b"/>
              <a:pathLst>
                <a:path w="5385866" h="450906">
                  <a:moveTo>
                    <a:pt x="0" y="0"/>
                  </a:moveTo>
                  <a:lnTo>
                    <a:pt x="5385866" y="0"/>
                  </a:lnTo>
                  <a:lnTo>
                    <a:pt x="5385866" y="450906"/>
                  </a:lnTo>
                  <a:lnTo>
                    <a:pt x="0" y="450906"/>
                  </a:lnTo>
                  <a:close/>
                </a:path>
              </a:pathLst>
            </a:custGeom>
            <a:blipFill>
              <a:blip r:embed="rId2"/>
              <a:stretch>
                <a:fillRect t="-287942" b="-367549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975028" y="0"/>
            <a:ext cx="19130211" cy="1531077"/>
            <a:chOff x="0" y="0"/>
            <a:chExt cx="5038409" cy="4032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38410" cy="403247"/>
            </a:xfrm>
            <a:custGeom>
              <a:avLst/>
              <a:gdLst/>
              <a:ahLst/>
              <a:cxnLst/>
              <a:rect l="l" t="t" r="r" b="b"/>
              <a:pathLst>
                <a:path w="5038410" h="403247">
                  <a:moveTo>
                    <a:pt x="0" y="0"/>
                  </a:moveTo>
                  <a:lnTo>
                    <a:pt x="5038410" y="0"/>
                  </a:lnTo>
                  <a:lnTo>
                    <a:pt x="5038410" y="403247"/>
                  </a:lnTo>
                  <a:lnTo>
                    <a:pt x="0" y="403247"/>
                  </a:lnTo>
                  <a:close/>
                </a:path>
              </a:pathLst>
            </a:custGeom>
            <a:solidFill>
              <a:srgbClr val="1D1D1B">
                <a:alpha val="7098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038409" cy="450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934332" y="2713717"/>
            <a:ext cx="4878707" cy="6504943"/>
          </a:xfrm>
          <a:custGeom>
            <a:avLst/>
            <a:gdLst/>
            <a:ahLst/>
            <a:cxnLst/>
            <a:rect l="l" t="t" r="r" b="b"/>
            <a:pathLst>
              <a:path w="4878707" h="6504943">
                <a:moveTo>
                  <a:pt x="0" y="0"/>
                </a:moveTo>
                <a:lnTo>
                  <a:pt x="4878707" y="0"/>
                </a:lnTo>
                <a:lnTo>
                  <a:pt x="4878707" y="6504943"/>
                </a:lnTo>
                <a:lnTo>
                  <a:pt x="0" y="6504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8" name="Group 8"/>
          <p:cNvGrpSpPr/>
          <p:nvPr/>
        </p:nvGrpSpPr>
        <p:grpSpPr>
          <a:xfrm>
            <a:off x="12599062" y="1875525"/>
            <a:ext cx="5556121" cy="1090481"/>
            <a:chOff x="0" y="0"/>
            <a:chExt cx="554511" cy="1088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4511" cy="108832"/>
            </a:xfrm>
            <a:custGeom>
              <a:avLst/>
              <a:gdLst/>
              <a:ahLst/>
              <a:cxnLst/>
              <a:rect l="l" t="t" r="r" b="b"/>
              <a:pathLst>
                <a:path w="554511" h="108832">
                  <a:moveTo>
                    <a:pt x="23688" y="0"/>
                  </a:moveTo>
                  <a:lnTo>
                    <a:pt x="530823" y="0"/>
                  </a:lnTo>
                  <a:cubicBezTo>
                    <a:pt x="537106" y="0"/>
                    <a:pt x="543131" y="2496"/>
                    <a:pt x="547573" y="6938"/>
                  </a:cubicBezTo>
                  <a:cubicBezTo>
                    <a:pt x="552015" y="11380"/>
                    <a:pt x="554511" y="17405"/>
                    <a:pt x="554511" y="23688"/>
                  </a:cubicBezTo>
                  <a:lnTo>
                    <a:pt x="554511" y="85144"/>
                  </a:lnTo>
                  <a:cubicBezTo>
                    <a:pt x="554511" y="98227"/>
                    <a:pt x="543906" y="108832"/>
                    <a:pt x="530823" y="108832"/>
                  </a:cubicBezTo>
                  <a:lnTo>
                    <a:pt x="23688" y="108832"/>
                  </a:lnTo>
                  <a:cubicBezTo>
                    <a:pt x="10605" y="108832"/>
                    <a:pt x="0" y="98227"/>
                    <a:pt x="0" y="85144"/>
                  </a:cubicBezTo>
                  <a:lnTo>
                    <a:pt x="0" y="23688"/>
                  </a:lnTo>
                  <a:cubicBezTo>
                    <a:pt x="0" y="10605"/>
                    <a:pt x="10605" y="0"/>
                    <a:pt x="23688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554511" cy="80257"/>
            </a:xfrm>
            <a:prstGeom prst="rect">
              <a:avLst/>
            </a:prstGeom>
          </p:spPr>
          <p:txBody>
            <a:bodyPr lIns="44018" tIns="44018" rIns="44018" bIns="44018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934332" y="1992393"/>
            <a:ext cx="5719054" cy="72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91"/>
              </a:lnSpc>
              <a:spcBef>
                <a:spcPct val="0"/>
              </a:spcBef>
            </a:pPr>
            <a:r>
              <a:rPr lang="en-US" sz="3851" spc="250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Proyecto Lechería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385724" y="3523526"/>
            <a:ext cx="1892582" cy="626421"/>
            <a:chOff x="0" y="0"/>
            <a:chExt cx="1997688" cy="66121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97688" cy="661210"/>
            </a:xfrm>
            <a:custGeom>
              <a:avLst/>
              <a:gdLst/>
              <a:ahLst/>
              <a:cxnLst/>
              <a:rect l="l" t="t" r="r" b="b"/>
              <a:pathLst>
                <a:path w="1997688" h="661210">
                  <a:moveTo>
                    <a:pt x="1997688" y="330605"/>
                  </a:moveTo>
                  <a:lnTo>
                    <a:pt x="1591288" y="0"/>
                  </a:lnTo>
                  <a:lnTo>
                    <a:pt x="1591288" y="203200"/>
                  </a:lnTo>
                  <a:lnTo>
                    <a:pt x="0" y="203200"/>
                  </a:lnTo>
                  <a:lnTo>
                    <a:pt x="0" y="458010"/>
                  </a:lnTo>
                  <a:lnTo>
                    <a:pt x="1591288" y="458010"/>
                  </a:lnTo>
                  <a:lnTo>
                    <a:pt x="1591288" y="661210"/>
                  </a:lnTo>
                  <a:lnTo>
                    <a:pt x="1997688" y="3306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74625"/>
              <a:ext cx="1896088" cy="283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84872" y="3214799"/>
            <a:ext cx="1282544" cy="1243875"/>
            <a:chOff x="0" y="0"/>
            <a:chExt cx="400397" cy="38832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0397" cy="388325"/>
            </a:xfrm>
            <a:custGeom>
              <a:avLst/>
              <a:gdLst/>
              <a:ahLst/>
              <a:cxnLst/>
              <a:rect l="l" t="t" r="r" b="b"/>
              <a:pathLst>
                <a:path w="400397" h="388325">
                  <a:moveTo>
                    <a:pt x="194163" y="0"/>
                  </a:moveTo>
                  <a:lnTo>
                    <a:pt x="206235" y="0"/>
                  </a:lnTo>
                  <a:cubicBezTo>
                    <a:pt x="313468" y="0"/>
                    <a:pt x="400397" y="86930"/>
                    <a:pt x="400397" y="194163"/>
                  </a:cubicBezTo>
                  <a:lnTo>
                    <a:pt x="400397" y="194163"/>
                  </a:lnTo>
                  <a:cubicBezTo>
                    <a:pt x="400397" y="301396"/>
                    <a:pt x="313468" y="388325"/>
                    <a:pt x="206235" y="388325"/>
                  </a:cubicBezTo>
                  <a:lnTo>
                    <a:pt x="194163" y="388325"/>
                  </a:lnTo>
                  <a:cubicBezTo>
                    <a:pt x="86930" y="388325"/>
                    <a:pt x="0" y="301396"/>
                    <a:pt x="0" y="194163"/>
                  </a:cubicBezTo>
                  <a:lnTo>
                    <a:pt x="0" y="194163"/>
                  </a:lnTo>
                  <a:cubicBezTo>
                    <a:pt x="0" y="86930"/>
                    <a:pt x="86930" y="0"/>
                    <a:pt x="194163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400397" cy="435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2188587" y="3384409"/>
            <a:ext cx="875113" cy="933454"/>
          </a:xfrm>
          <a:custGeom>
            <a:avLst/>
            <a:gdLst/>
            <a:ahLst/>
            <a:cxnLst/>
            <a:rect l="l" t="t" r="r" b="b"/>
            <a:pathLst>
              <a:path w="875113" h="933454">
                <a:moveTo>
                  <a:pt x="0" y="0"/>
                </a:moveTo>
                <a:lnTo>
                  <a:pt x="875113" y="0"/>
                </a:lnTo>
                <a:lnTo>
                  <a:pt x="875113" y="933454"/>
                </a:lnTo>
                <a:lnTo>
                  <a:pt x="0" y="9334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9" name="Group 19"/>
          <p:cNvGrpSpPr/>
          <p:nvPr/>
        </p:nvGrpSpPr>
        <p:grpSpPr>
          <a:xfrm>
            <a:off x="1984872" y="5634173"/>
            <a:ext cx="1282544" cy="1243875"/>
            <a:chOff x="0" y="0"/>
            <a:chExt cx="400397" cy="3883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00397" cy="388325"/>
            </a:xfrm>
            <a:custGeom>
              <a:avLst/>
              <a:gdLst/>
              <a:ahLst/>
              <a:cxnLst/>
              <a:rect l="l" t="t" r="r" b="b"/>
              <a:pathLst>
                <a:path w="400397" h="388325">
                  <a:moveTo>
                    <a:pt x="194163" y="0"/>
                  </a:moveTo>
                  <a:lnTo>
                    <a:pt x="206235" y="0"/>
                  </a:lnTo>
                  <a:cubicBezTo>
                    <a:pt x="313468" y="0"/>
                    <a:pt x="400397" y="86930"/>
                    <a:pt x="400397" y="194163"/>
                  </a:cubicBezTo>
                  <a:lnTo>
                    <a:pt x="400397" y="194163"/>
                  </a:lnTo>
                  <a:cubicBezTo>
                    <a:pt x="400397" y="301396"/>
                    <a:pt x="313468" y="388325"/>
                    <a:pt x="206235" y="388325"/>
                  </a:cubicBezTo>
                  <a:lnTo>
                    <a:pt x="194163" y="388325"/>
                  </a:lnTo>
                  <a:cubicBezTo>
                    <a:pt x="86930" y="388325"/>
                    <a:pt x="0" y="301396"/>
                    <a:pt x="0" y="194163"/>
                  </a:cubicBezTo>
                  <a:lnTo>
                    <a:pt x="0" y="194163"/>
                  </a:lnTo>
                  <a:cubicBezTo>
                    <a:pt x="0" y="86930"/>
                    <a:pt x="86930" y="0"/>
                    <a:pt x="194163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400397" cy="435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984872" y="8072597"/>
            <a:ext cx="1282544" cy="1243875"/>
            <a:chOff x="0" y="0"/>
            <a:chExt cx="400397" cy="38832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00397" cy="388325"/>
            </a:xfrm>
            <a:custGeom>
              <a:avLst/>
              <a:gdLst/>
              <a:ahLst/>
              <a:cxnLst/>
              <a:rect l="l" t="t" r="r" b="b"/>
              <a:pathLst>
                <a:path w="400397" h="388325">
                  <a:moveTo>
                    <a:pt x="194163" y="0"/>
                  </a:moveTo>
                  <a:lnTo>
                    <a:pt x="206235" y="0"/>
                  </a:lnTo>
                  <a:cubicBezTo>
                    <a:pt x="313468" y="0"/>
                    <a:pt x="400397" y="86930"/>
                    <a:pt x="400397" y="194163"/>
                  </a:cubicBezTo>
                  <a:lnTo>
                    <a:pt x="400397" y="194163"/>
                  </a:lnTo>
                  <a:cubicBezTo>
                    <a:pt x="400397" y="301396"/>
                    <a:pt x="313468" y="388325"/>
                    <a:pt x="206235" y="388325"/>
                  </a:cubicBezTo>
                  <a:lnTo>
                    <a:pt x="194163" y="388325"/>
                  </a:lnTo>
                  <a:cubicBezTo>
                    <a:pt x="86930" y="388325"/>
                    <a:pt x="0" y="301396"/>
                    <a:pt x="0" y="194163"/>
                  </a:cubicBezTo>
                  <a:lnTo>
                    <a:pt x="0" y="194163"/>
                  </a:lnTo>
                  <a:cubicBezTo>
                    <a:pt x="0" y="86930"/>
                    <a:pt x="86930" y="0"/>
                    <a:pt x="194163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400397" cy="435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2122942" y="8213348"/>
            <a:ext cx="1006403" cy="962373"/>
          </a:xfrm>
          <a:custGeom>
            <a:avLst/>
            <a:gdLst/>
            <a:ahLst/>
            <a:cxnLst/>
            <a:rect l="l" t="t" r="r" b="b"/>
            <a:pathLst>
              <a:path w="1006403" h="962373">
                <a:moveTo>
                  <a:pt x="0" y="0"/>
                </a:moveTo>
                <a:lnTo>
                  <a:pt x="1006403" y="0"/>
                </a:lnTo>
                <a:lnTo>
                  <a:pt x="1006403" y="962373"/>
                </a:lnTo>
                <a:lnTo>
                  <a:pt x="0" y="9623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6" name="Freeform 26"/>
          <p:cNvSpPr/>
          <p:nvPr/>
        </p:nvSpPr>
        <p:spPr>
          <a:xfrm>
            <a:off x="2224102" y="5733129"/>
            <a:ext cx="804083" cy="1045962"/>
          </a:xfrm>
          <a:custGeom>
            <a:avLst/>
            <a:gdLst/>
            <a:ahLst/>
            <a:cxnLst/>
            <a:rect l="l" t="t" r="r" b="b"/>
            <a:pathLst>
              <a:path w="804083" h="1045962">
                <a:moveTo>
                  <a:pt x="0" y="0"/>
                </a:moveTo>
                <a:lnTo>
                  <a:pt x="804083" y="0"/>
                </a:lnTo>
                <a:lnTo>
                  <a:pt x="804083" y="1045962"/>
                </a:lnTo>
                <a:lnTo>
                  <a:pt x="0" y="1045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27" name="Group 27"/>
          <p:cNvGrpSpPr/>
          <p:nvPr/>
        </p:nvGrpSpPr>
        <p:grpSpPr>
          <a:xfrm>
            <a:off x="5369963" y="5966188"/>
            <a:ext cx="1892582" cy="626421"/>
            <a:chOff x="0" y="0"/>
            <a:chExt cx="1997688" cy="66121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97688" cy="661210"/>
            </a:xfrm>
            <a:custGeom>
              <a:avLst/>
              <a:gdLst/>
              <a:ahLst/>
              <a:cxnLst/>
              <a:rect l="l" t="t" r="r" b="b"/>
              <a:pathLst>
                <a:path w="1997688" h="661210">
                  <a:moveTo>
                    <a:pt x="1997688" y="330605"/>
                  </a:moveTo>
                  <a:lnTo>
                    <a:pt x="1591288" y="0"/>
                  </a:lnTo>
                  <a:lnTo>
                    <a:pt x="1591288" y="203200"/>
                  </a:lnTo>
                  <a:lnTo>
                    <a:pt x="0" y="203200"/>
                  </a:lnTo>
                  <a:lnTo>
                    <a:pt x="0" y="458010"/>
                  </a:lnTo>
                  <a:lnTo>
                    <a:pt x="1591288" y="458010"/>
                  </a:lnTo>
                  <a:lnTo>
                    <a:pt x="1591288" y="661210"/>
                  </a:lnTo>
                  <a:lnTo>
                    <a:pt x="1997688" y="3306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74625"/>
              <a:ext cx="1896088" cy="283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5369963" y="8381324"/>
            <a:ext cx="1892582" cy="626421"/>
            <a:chOff x="0" y="0"/>
            <a:chExt cx="1997688" cy="66121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997688" cy="661210"/>
            </a:xfrm>
            <a:custGeom>
              <a:avLst/>
              <a:gdLst/>
              <a:ahLst/>
              <a:cxnLst/>
              <a:rect l="l" t="t" r="r" b="b"/>
              <a:pathLst>
                <a:path w="1997688" h="661210">
                  <a:moveTo>
                    <a:pt x="1997688" y="330605"/>
                  </a:moveTo>
                  <a:lnTo>
                    <a:pt x="1591288" y="0"/>
                  </a:lnTo>
                  <a:lnTo>
                    <a:pt x="1591288" y="203200"/>
                  </a:lnTo>
                  <a:lnTo>
                    <a:pt x="0" y="203200"/>
                  </a:lnTo>
                  <a:lnTo>
                    <a:pt x="0" y="458010"/>
                  </a:lnTo>
                  <a:lnTo>
                    <a:pt x="1591288" y="458010"/>
                  </a:lnTo>
                  <a:lnTo>
                    <a:pt x="1591288" y="661210"/>
                  </a:lnTo>
                  <a:lnTo>
                    <a:pt x="1997688" y="3306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74625"/>
              <a:ext cx="1896088" cy="283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751936" y="3228562"/>
            <a:ext cx="1282544" cy="1243875"/>
            <a:chOff x="0" y="0"/>
            <a:chExt cx="400397" cy="38832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00397" cy="388325"/>
            </a:xfrm>
            <a:custGeom>
              <a:avLst/>
              <a:gdLst/>
              <a:ahLst/>
              <a:cxnLst/>
              <a:rect l="l" t="t" r="r" b="b"/>
              <a:pathLst>
                <a:path w="400397" h="388325">
                  <a:moveTo>
                    <a:pt x="194163" y="0"/>
                  </a:moveTo>
                  <a:lnTo>
                    <a:pt x="206235" y="0"/>
                  </a:lnTo>
                  <a:cubicBezTo>
                    <a:pt x="313468" y="0"/>
                    <a:pt x="400397" y="86930"/>
                    <a:pt x="400397" y="194163"/>
                  </a:cubicBezTo>
                  <a:lnTo>
                    <a:pt x="400397" y="194163"/>
                  </a:lnTo>
                  <a:cubicBezTo>
                    <a:pt x="400397" y="301396"/>
                    <a:pt x="313468" y="388325"/>
                    <a:pt x="206235" y="388325"/>
                  </a:cubicBezTo>
                  <a:lnTo>
                    <a:pt x="194163" y="388325"/>
                  </a:lnTo>
                  <a:cubicBezTo>
                    <a:pt x="86930" y="388325"/>
                    <a:pt x="0" y="301396"/>
                    <a:pt x="0" y="194163"/>
                  </a:cubicBezTo>
                  <a:lnTo>
                    <a:pt x="0" y="194163"/>
                  </a:lnTo>
                  <a:cubicBezTo>
                    <a:pt x="0" y="86930"/>
                    <a:pt x="86930" y="0"/>
                    <a:pt x="194163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400397" cy="435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8751936" y="5647937"/>
            <a:ext cx="1282544" cy="1243875"/>
            <a:chOff x="0" y="0"/>
            <a:chExt cx="400397" cy="38832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00397" cy="388325"/>
            </a:xfrm>
            <a:custGeom>
              <a:avLst/>
              <a:gdLst/>
              <a:ahLst/>
              <a:cxnLst/>
              <a:rect l="l" t="t" r="r" b="b"/>
              <a:pathLst>
                <a:path w="400397" h="388325">
                  <a:moveTo>
                    <a:pt x="194163" y="0"/>
                  </a:moveTo>
                  <a:lnTo>
                    <a:pt x="206235" y="0"/>
                  </a:lnTo>
                  <a:cubicBezTo>
                    <a:pt x="313468" y="0"/>
                    <a:pt x="400397" y="86930"/>
                    <a:pt x="400397" y="194163"/>
                  </a:cubicBezTo>
                  <a:lnTo>
                    <a:pt x="400397" y="194163"/>
                  </a:lnTo>
                  <a:cubicBezTo>
                    <a:pt x="400397" y="301396"/>
                    <a:pt x="313468" y="388325"/>
                    <a:pt x="206235" y="388325"/>
                  </a:cubicBezTo>
                  <a:lnTo>
                    <a:pt x="194163" y="388325"/>
                  </a:lnTo>
                  <a:cubicBezTo>
                    <a:pt x="86930" y="388325"/>
                    <a:pt x="0" y="301396"/>
                    <a:pt x="0" y="194163"/>
                  </a:cubicBezTo>
                  <a:lnTo>
                    <a:pt x="0" y="194163"/>
                  </a:lnTo>
                  <a:cubicBezTo>
                    <a:pt x="0" y="86930"/>
                    <a:pt x="86930" y="0"/>
                    <a:pt x="194163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400397" cy="435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8751936" y="8086361"/>
            <a:ext cx="1282544" cy="1243875"/>
            <a:chOff x="0" y="0"/>
            <a:chExt cx="400397" cy="38832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400397" cy="388325"/>
            </a:xfrm>
            <a:custGeom>
              <a:avLst/>
              <a:gdLst/>
              <a:ahLst/>
              <a:cxnLst/>
              <a:rect l="l" t="t" r="r" b="b"/>
              <a:pathLst>
                <a:path w="400397" h="388325">
                  <a:moveTo>
                    <a:pt x="194163" y="0"/>
                  </a:moveTo>
                  <a:lnTo>
                    <a:pt x="206235" y="0"/>
                  </a:lnTo>
                  <a:cubicBezTo>
                    <a:pt x="313468" y="0"/>
                    <a:pt x="400397" y="86930"/>
                    <a:pt x="400397" y="194163"/>
                  </a:cubicBezTo>
                  <a:lnTo>
                    <a:pt x="400397" y="194163"/>
                  </a:lnTo>
                  <a:cubicBezTo>
                    <a:pt x="400397" y="301396"/>
                    <a:pt x="313468" y="388325"/>
                    <a:pt x="206235" y="388325"/>
                  </a:cubicBezTo>
                  <a:lnTo>
                    <a:pt x="194163" y="388325"/>
                  </a:lnTo>
                  <a:cubicBezTo>
                    <a:pt x="86930" y="388325"/>
                    <a:pt x="0" y="301396"/>
                    <a:pt x="0" y="194163"/>
                  </a:cubicBezTo>
                  <a:lnTo>
                    <a:pt x="0" y="194163"/>
                  </a:lnTo>
                  <a:cubicBezTo>
                    <a:pt x="0" y="86930"/>
                    <a:pt x="86930" y="0"/>
                    <a:pt x="194163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47625"/>
              <a:ext cx="400397" cy="435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42" name="Freeform 42"/>
          <p:cNvSpPr/>
          <p:nvPr/>
        </p:nvSpPr>
        <p:spPr>
          <a:xfrm>
            <a:off x="8982496" y="3415343"/>
            <a:ext cx="812753" cy="871585"/>
          </a:xfrm>
          <a:custGeom>
            <a:avLst/>
            <a:gdLst/>
            <a:ahLst/>
            <a:cxnLst/>
            <a:rect l="l" t="t" r="r" b="b"/>
            <a:pathLst>
              <a:path w="812753" h="871585">
                <a:moveTo>
                  <a:pt x="0" y="0"/>
                </a:moveTo>
                <a:lnTo>
                  <a:pt x="812753" y="0"/>
                </a:lnTo>
                <a:lnTo>
                  <a:pt x="812753" y="871585"/>
                </a:lnTo>
                <a:lnTo>
                  <a:pt x="0" y="871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3" name="Freeform 43"/>
          <p:cNvSpPr/>
          <p:nvPr/>
        </p:nvSpPr>
        <p:spPr>
          <a:xfrm>
            <a:off x="9022255" y="5941341"/>
            <a:ext cx="733235" cy="733235"/>
          </a:xfrm>
          <a:custGeom>
            <a:avLst/>
            <a:gdLst/>
            <a:ahLst/>
            <a:cxnLst/>
            <a:rect l="l" t="t" r="r" b="b"/>
            <a:pathLst>
              <a:path w="733235" h="733235">
                <a:moveTo>
                  <a:pt x="0" y="0"/>
                </a:moveTo>
                <a:lnTo>
                  <a:pt x="733235" y="0"/>
                </a:lnTo>
                <a:lnTo>
                  <a:pt x="733235" y="733236"/>
                </a:lnTo>
                <a:lnTo>
                  <a:pt x="0" y="7332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4" name="Freeform 44"/>
          <p:cNvSpPr/>
          <p:nvPr/>
        </p:nvSpPr>
        <p:spPr>
          <a:xfrm>
            <a:off x="8982496" y="8241340"/>
            <a:ext cx="908686" cy="934381"/>
          </a:xfrm>
          <a:custGeom>
            <a:avLst/>
            <a:gdLst/>
            <a:ahLst/>
            <a:cxnLst/>
            <a:rect l="l" t="t" r="r" b="b"/>
            <a:pathLst>
              <a:path w="908686" h="934381">
                <a:moveTo>
                  <a:pt x="0" y="0"/>
                </a:moveTo>
                <a:lnTo>
                  <a:pt x="908686" y="0"/>
                </a:lnTo>
                <a:lnTo>
                  <a:pt x="908686" y="934381"/>
                </a:lnTo>
                <a:lnTo>
                  <a:pt x="0" y="9343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5" name="TextBox 45"/>
          <p:cNvSpPr txBox="1"/>
          <p:nvPr/>
        </p:nvSpPr>
        <p:spPr>
          <a:xfrm>
            <a:off x="268664" y="169349"/>
            <a:ext cx="12095181" cy="79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6"/>
              </a:lnSpc>
            </a:pPr>
            <a:r>
              <a:rPr lang="en-US" sz="4182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CASOS DE ÉXITO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24521" y="2120504"/>
            <a:ext cx="4360030" cy="49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22"/>
              </a:lnSpc>
              <a:spcBef>
                <a:spcPct val="0"/>
              </a:spcBef>
            </a:pPr>
            <a:r>
              <a:rPr lang="en-US" sz="2587" spc="168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Contexto - Problema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87467" y="4573035"/>
            <a:ext cx="4319831" cy="61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4"/>
              </a:lnSpc>
            </a:pPr>
            <a:r>
              <a:rPr lang="en-US" sz="1706" spc="16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Aumento en los costos operativos</a:t>
            </a:r>
          </a:p>
          <a:p>
            <a:pPr algn="l">
              <a:lnSpc>
                <a:spcPts val="2354"/>
              </a:lnSpc>
            </a:pPr>
            <a:r>
              <a:rPr lang="en-US" sz="1706" spc="16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(Renovación contrato cliente libre)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69804" y="6973360"/>
            <a:ext cx="3017068" cy="61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4"/>
              </a:lnSpc>
            </a:pPr>
            <a:r>
              <a:rPr lang="en-US" sz="1706" spc="16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Consumos repartidos espacialmente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169804" y="9430772"/>
            <a:ext cx="4582496" cy="32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4"/>
              </a:lnSpc>
            </a:pPr>
            <a:r>
              <a:rPr lang="en-US" sz="1706" spc="16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Disponibilidad de terreno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87467" y="3494736"/>
            <a:ext cx="541507" cy="399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6"/>
              </a:lnSpc>
            </a:pPr>
            <a:r>
              <a:rPr lang="en-US" sz="2106" spc="206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1)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87467" y="6036771"/>
            <a:ext cx="541507" cy="399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6"/>
              </a:lnSpc>
            </a:pPr>
            <a:r>
              <a:rPr lang="en-US" sz="2106" spc="206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2)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87467" y="8439309"/>
            <a:ext cx="541507" cy="399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6"/>
              </a:lnSpc>
            </a:pPr>
            <a:r>
              <a:rPr lang="en-US" sz="2106" spc="206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3)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019575" y="2120504"/>
            <a:ext cx="4360030" cy="49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22"/>
              </a:lnSpc>
              <a:spcBef>
                <a:spcPct val="0"/>
              </a:spcBef>
            </a:pPr>
            <a:r>
              <a:rPr lang="en-US" sz="2587" spc="168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Oportunidad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8334777" y="4573035"/>
            <a:ext cx="3399405" cy="61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4"/>
              </a:lnSpc>
            </a:pPr>
            <a:r>
              <a:rPr lang="en-US" sz="1706" spc="16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Reducción en los costos energéticos 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936868" y="6987123"/>
            <a:ext cx="3017068" cy="32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4"/>
              </a:lnSpc>
            </a:pPr>
            <a:r>
              <a:rPr lang="en-US" sz="1706" spc="16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Monitorear consumos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334777" y="9425486"/>
            <a:ext cx="4582496" cy="32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4"/>
              </a:lnSpc>
            </a:pPr>
            <a:r>
              <a:rPr lang="en-US" sz="1706" spc="167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Planta solar fotovoltaica</a:t>
            </a:r>
          </a:p>
        </p:txBody>
      </p:sp>
      <p:sp>
        <p:nvSpPr>
          <p:cNvPr id="57" name="Freeform 57"/>
          <p:cNvSpPr/>
          <p:nvPr/>
        </p:nvSpPr>
        <p:spPr>
          <a:xfrm>
            <a:off x="16106356" y="143463"/>
            <a:ext cx="2036999" cy="630621"/>
          </a:xfrm>
          <a:custGeom>
            <a:avLst/>
            <a:gdLst/>
            <a:ahLst/>
            <a:cxnLst/>
            <a:rect l="l" t="t" r="r" b="b"/>
            <a:pathLst>
              <a:path w="2036999" h="630621">
                <a:moveTo>
                  <a:pt x="0" y="0"/>
                </a:moveTo>
                <a:lnTo>
                  <a:pt x="2036999" y="0"/>
                </a:lnTo>
                <a:lnTo>
                  <a:pt x="2036999" y="630621"/>
                </a:lnTo>
                <a:lnTo>
                  <a:pt x="0" y="63062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531077"/>
            <a:chOff x="0" y="0"/>
            <a:chExt cx="5385866" cy="450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66" cy="450906"/>
            </a:xfrm>
            <a:custGeom>
              <a:avLst/>
              <a:gdLst/>
              <a:ahLst/>
              <a:cxnLst/>
              <a:rect l="l" t="t" r="r" b="b"/>
              <a:pathLst>
                <a:path w="5385866" h="450906">
                  <a:moveTo>
                    <a:pt x="0" y="0"/>
                  </a:moveTo>
                  <a:lnTo>
                    <a:pt x="5385866" y="0"/>
                  </a:lnTo>
                  <a:lnTo>
                    <a:pt x="5385866" y="450906"/>
                  </a:lnTo>
                  <a:lnTo>
                    <a:pt x="0" y="450906"/>
                  </a:lnTo>
                  <a:close/>
                </a:path>
              </a:pathLst>
            </a:custGeom>
            <a:blipFill>
              <a:blip r:embed="rId2"/>
              <a:stretch>
                <a:fillRect t="-287942" b="-367549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975028" y="0"/>
            <a:ext cx="19130211" cy="1531077"/>
            <a:chOff x="0" y="0"/>
            <a:chExt cx="5038409" cy="4032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38410" cy="403247"/>
            </a:xfrm>
            <a:custGeom>
              <a:avLst/>
              <a:gdLst/>
              <a:ahLst/>
              <a:cxnLst/>
              <a:rect l="l" t="t" r="r" b="b"/>
              <a:pathLst>
                <a:path w="5038410" h="403247">
                  <a:moveTo>
                    <a:pt x="0" y="0"/>
                  </a:moveTo>
                  <a:lnTo>
                    <a:pt x="5038410" y="0"/>
                  </a:lnTo>
                  <a:lnTo>
                    <a:pt x="5038410" y="403247"/>
                  </a:lnTo>
                  <a:lnTo>
                    <a:pt x="0" y="403247"/>
                  </a:lnTo>
                  <a:close/>
                </a:path>
              </a:pathLst>
            </a:custGeom>
            <a:solidFill>
              <a:srgbClr val="1D1D1B">
                <a:alpha val="7098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038409" cy="450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57864" y="1775488"/>
            <a:ext cx="7225072" cy="49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22"/>
              </a:lnSpc>
              <a:spcBef>
                <a:spcPct val="0"/>
              </a:spcBef>
            </a:pPr>
            <a:r>
              <a:rPr lang="en-US" sz="2587" spc="168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¿Qué hicimos?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57864" y="2624167"/>
            <a:ext cx="10222876" cy="830166"/>
            <a:chOff x="0" y="0"/>
            <a:chExt cx="13630501" cy="1106889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630501" cy="1106889"/>
              <a:chOff x="0" y="0"/>
              <a:chExt cx="1020262" cy="8285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20262" cy="82852"/>
              </a:xfrm>
              <a:custGeom>
                <a:avLst/>
                <a:gdLst/>
                <a:ahLst/>
                <a:cxnLst/>
                <a:rect l="l" t="t" r="r" b="b"/>
                <a:pathLst>
                  <a:path w="1020262" h="82852">
                    <a:moveTo>
                      <a:pt x="0" y="0"/>
                    </a:moveTo>
                    <a:lnTo>
                      <a:pt x="1020262" y="0"/>
                    </a:lnTo>
                    <a:lnTo>
                      <a:pt x="1020262" y="82852"/>
                    </a:lnTo>
                    <a:lnTo>
                      <a:pt x="0" y="82852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2CE00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28575"/>
                <a:ext cx="1020262" cy="542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562243" y="231328"/>
              <a:ext cx="12746935" cy="50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3390" lvl="1" indent="-226695" algn="l">
                <a:lnSpc>
                  <a:spcPts val="2939"/>
                </a:lnSpc>
                <a:spcBef>
                  <a:spcPct val="0"/>
                </a:spcBef>
                <a:buAutoNum type="arabicPeriod"/>
              </a:pPr>
              <a:r>
                <a:rPr lang="en-US" sz="2099" spc="136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Análisis de generación de energía solar de la ubicación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57864" y="3616259"/>
            <a:ext cx="10222876" cy="830166"/>
            <a:chOff x="0" y="0"/>
            <a:chExt cx="13630501" cy="1106889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630501" cy="1106889"/>
              <a:chOff x="0" y="0"/>
              <a:chExt cx="1020262" cy="82852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020262" cy="82852"/>
              </a:xfrm>
              <a:custGeom>
                <a:avLst/>
                <a:gdLst/>
                <a:ahLst/>
                <a:cxnLst/>
                <a:rect l="l" t="t" r="r" b="b"/>
                <a:pathLst>
                  <a:path w="1020262" h="82852">
                    <a:moveTo>
                      <a:pt x="0" y="0"/>
                    </a:moveTo>
                    <a:lnTo>
                      <a:pt x="1020262" y="0"/>
                    </a:lnTo>
                    <a:lnTo>
                      <a:pt x="1020262" y="82852"/>
                    </a:lnTo>
                    <a:lnTo>
                      <a:pt x="0" y="82852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2CE00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28575"/>
                <a:ext cx="1020262" cy="542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562243" y="231328"/>
              <a:ext cx="12746935" cy="50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39"/>
                </a:lnSpc>
              </a:pPr>
              <a:r>
                <a:rPr lang="en-US" sz="2099" spc="136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   2. Medición de consumo a través de la instalación de sensores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57864" y="4641950"/>
            <a:ext cx="10222876" cy="830166"/>
            <a:chOff x="0" y="0"/>
            <a:chExt cx="13630501" cy="1106889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3630501" cy="1106889"/>
              <a:chOff x="0" y="0"/>
              <a:chExt cx="1020262" cy="82852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020262" cy="82852"/>
              </a:xfrm>
              <a:custGeom>
                <a:avLst/>
                <a:gdLst/>
                <a:ahLst/>
                <a:cxnLst/>
                <a:rect l="l" t="t" r="r" b="b"/>
                <a:pathLst>
                  <a:path w="1020262" h="82852">
                    <a:moveTo>
                      <a:pt x="0" y="0"/>
                    </a:moveTo>
                    <a:lnTo>
                      <a:pt x="1020262" y="0"/>
                    </a:lnTo>
                    <a:lnTo>
                      <a:pt x="1020262" y="82852"/>
                    </a:lnTo>
                    <a:lnTo>
                      <a:pt x="0" y="82852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F2CE00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28575"/>
                <a:ext cx="1020262" cy="542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562243" y="231328"/>
              <a:ext cx="12746935" cy="50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39"/>
                </a:lnSpc>
              </a:pPr>
              <a:r>
                <a:rPr lang="en-US" sz="2099" spc="136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   3. Ubicación de la planta fotovoltaica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11226061" y="3999827"/>
            <a:ext cx="6869681" cy="3927071"/>
          </a:xfrm>
          <a:custGeom>
            <a:avLst/>
            <a:gdLst/>
            <a:ahLst/>
            <a:cxnLst/>
            <a:rect l="l" t="t" r="r" b="b"/>
            <a:pathLst>
              <a:path w="6869681" h="3927071">
                <a:moveTo>
                  <a:pt x="0" y="0"/>
                </a:moveTo>
                <a:lnTo>
                  <a:pt x="6869681" y="0"/>
                </a:lnTo>
                <a:lnTo>
                  <a:pt x="6869681" y="3927071"/>
                </a:lnTo>
                <a:lnTo>
                  <a:pt x="0" y="3927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764" t="-17701" r="-14976" b="-7870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24" name="Group 24"/>
          <p:cNvGrpSpPr/>
          <p:nvPr/>
        </p:nvGrpSpPr>
        <p:grpSpPr>
          <a:xfrm>
            <a:off x="8500644" y="7672392"/>
            <a:ext cx="2947619" cy="1686971"/>
            <a:chOff x="0" y="0"/>
            <a:chExt cx="3930158" cy="2249294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3930158" cy="2249294"/>
              <a:chOff x="0" y="0"/>
              <a:chExt cx="374319" cy="214229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374319" cy="214229"/>
              </a:xfrm>
              <a:custGeom>
                <a:avLst/>
                <a:gdLst/>
                <a:ahLst/>
                <a:cxnLst/>
                <a:rect l="l" t="t" r="r" b="b"/>
                <a:pathLst>
                  <a:path w="374319" h="214229">
                    <a:moveTo>
                      <a:pt x="60813" y="0"/>
                    </a:moveTo>
                    <a:lnTo>
                      <a:pt x="313507" y="0"/>
                    </a:lnTo>
                    <a:cubicBezTo>
                      <a:pt x="329635" y="0"/>
                      <a:pt x="345103" y="6407"/>
                      <a:pt x="356508" y="17812"/>
                    </a:cubicBezTo>
                    <a:cubicBezTo>
                      <a:pt x="367912" y="29216"/>
                      <a:pt x="374319" y="44684"/>
                      <a:pt x="374319" y="60813"/>
                    </a:cubicBezTo>
                    <a:lnTo>
                      <a:pt x="374319" y="153416"/>
                    </a:lnTo>
                    <a:cubicBezTo>
                      <a:pt x="374319" y="187002"/>
                      <a:pt x="347093" y="214229"/>
                      <a:pt x="313507" y="214229"/>
                    </a:cubicBezTo>
                    <a:lnTo>
                      <a:pt x="60813" y="214229"/>
                    </a:lnTo>
                    <a:cubicBezTo>
                      <a:pt x="27227" y="214229"/>
                      <a:pt x="0" y="187002"/>
                      <a:pt x="0" y="153416"/>
                    </a:cubicBezTo>
                    <a:lnTo>
                      <a:pt x="0" y="60813"/>
                    </a:lnTo>
                    <a:cubicBezTo>
                      <a:pt x="0" y="27227"/>
                      <a:pt x="27227" y="0"/>
                      <a:pt x="60813" y="0"/>
                    </a:cubicBezTo>
                    <a:close/>
                  </a:path>
                </a:pathLst>
              </a:custGeom>
              <a:solidFill>
                <a:srgbClr val="F2CF00"/>
              </a:solid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28575"/>
                <a:ext cx="374319" cy="1856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9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162115" y="172972"/>
              <a:ext cx="3675395" cy="1788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697"/>
                </a:lnSpc>
                <a:spcBef>
                  <a:spcPct val="0"/>
                </a:spcBef>
              </a:pPr>
              <a:r>
                <a:rPr lang="en-US" sz="1926" spc="125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Producción anual esperada para una planta de 300 kW: 693MWh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2085261" y="7962140"/>
            <a:ext cx="5198725" cy="775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  <a:spcBef>
                <a:spcPct val="0"/>
              </a:spcBef>
            </a:pPr>
            <a:r>
              <a:rPr lang="en-US" sz="1507" spc="147">
                <a:solidFill>
                  <a:srgbClr val="000000"/>
                </a:solidFill>
                <a:latin typeface="Roboto Bold Italics"/>
                <a:ea typeface="Roboto Bold Italics"/>
                <a:cs typeface="Roboto Bold Italics"/>
                <a:sym typeface="Roboto Bold Italics"/>
              </a:rPr>
              <a:t>Se busca poder obtener una zona que consuma alrededor de 500 MWh anuales, lo cual representa cerca de un 33% del consumo total anual.</a:t>
            </a:r>
          </a:p>
        </p:txBody>
      </p:sp>
      <p:sp>
        <p:nvSpPr>
          <p:cNvPr id="30" name="Freeform 30"/>
          <p:cNvSpPr/>
          <p:nvPr/>
        </p:nvSpPr>
        <p:spPr>
          <a:xfrm>
            <a:off x="563453" y="6079542"/>
            <a:ext cx="7219483" cy="3261137"/>
          </a:xfrm>
          <a:custGeom>
            <a:avLst/>
            <a:gdLst/>
            <a:ahLst/>
            <a:cxnLst/>
            <a:rect l="l" t="t" r="r" b="b"/>
            <a:pathLst>
              <a:path w="7219483" h="3261137">
                <a:moveTo>
                  <a:pt x="0" y="0"/>
                </a:moveTo>
                <a:lnTo>
                  <a:pt x="7219483" y="0"/>
                </a:lnTo>
                <a:lnTo>
                  <a:pt x="7219483" y="3261137"/>
                </a:lnTo>
                <a:lnTo>
                  <a:pt x="0" y="32611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664" t="-167227" r="-11220" b="-43212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1" name="TextBox 31"/>
          <p:cNvSpPr txBox="1"/>
          <p:nvPr/>
        </p:nvSpPr>
        <p:spPr>
          <a:xfrm>
            <a:off x="739709" y="9369097"/>
            <a:ext cx="7225072" cy="260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  <a:spcBef>
                <a:spcPct val="0"/>
              </a:spcBef>
            </a:pPr>
            <a:r>
              <a:rPr lang="en-US" sz="1507" spc="147">
                <a:solidFill>
                  <a:srgbClr val="000000"/>
                </a:solidFill>
                <a:latin typeface="Roboto Bold Italics"/>
                <a:ea typeface="Roboto Bold Italics"/>
                <a:cs typeface="Roboto Bold Italics"/>
                <a:sym typeface="Roboto Bold Italics"/>
              </a:rPr>
              <a:t>Perfil de consumo promedio de los meses Enero, Mayo y Junio.</a:t>
            </a:r>
          </a:p>
        </p:txBody>
      </p:sp>
      <p:sp>
        <p:nvSpPr>
          <p:cNvPr id="32" name="Freeform 32"/>
          <p:cNvSpPr/>
          <p:nvPr/>
        </p:nvSpPr>
        <p:spPr>
          <a:xfrm>
            <a:off x="16106356" y="143463"/>
            <a:ext cx="2036999" cy="630621"/>
          </a:xfrm>
          <a:custGeom>
            <a:avLst/>
            <a:gdLst/>
            <a:ahLst/>
            <a:cxnLst/>
            <a:rect l="l" t="t" r="r" b="b"/>
            <a:pathLst>
              <a:path w="2036999" h="630621">
                <a:moveTo>
                  <a:pt x="0" y="0"/>
                </a:moveTo>
                <a:lnTo>
                  <a:pt x="2036999" y="0"/>
                </a:lnTo>
                <a:lnTo>
                  <a:pt x="2036999" y="630621"/>
                </a:lnTo>
                <a:lnTo>
                  <a:pt x="0" y="630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3" name="TextBox 33"/>
          <p:cNvSpPr txBox="1"/>
          <p:nvPr/>
        </p:nvSpPr>
        <p:spPr>
          <a:xfrm>
            <a:off x="268664" y="169349"/>
            <a:ext cx="12095181" cy="79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6"/>
              </a:lnSpc>
            </a:pPr>
            <a:r>
              <a:rPr lang="en-US" sz="4182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CASOS DE ÉXITO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2085261" y="3136097"/>
            <a:ext cx="4892956" cy="960324"/>
            <a:chOff x="0" y="0"/>
            <a:chExt cx="554511" cy="10883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554511" cy="108832"/>
            </a:xfrm>
            <a:custGeom>
              <a:avLst/>
              <a:gdLst/>
              <a:ahLst/>
              <a:cxnLst/>
              <a:rect l="l" t="t" r="r" b="b"/>
              <a:pathLst>
                <a:path w="554511" h="108832">
                  <a:moveTo>
                    <a:pt x="26898" y="0"/>
                  </a:moveTo>
                  <a:lnTo>
                    <a:pt x="527613" y="0"/>
                  </a:lnTo>
                  <a:cubicBezTo>
                    <a:pt x="534746" y="0"/>
                    <a:pt x="541588" y="2834"/>
                    <a:pt x="546633" y="7878"/>
                  </a:cubicBezTo>
                  <a:cubicBezTo>
                    <a:pt x="551677" y="12923"/>
                    <a:pt x="554511" y="19764"/>
                    <a:pt x="554511" y="26898"/>
                  </a:cubicBezTo>
                  <a:lnTo>
                    <a:pt x="554511" y="81934"/>
                  </a:lnTo>
                  <a:cubicBezTo>
                    <a:pt x="554511" y="89067"/>
                    <a:pt x="551677" y="95909"/>
                    <a:pt x="546633" y="100954"/>
                  </a:cubicBezTo>
                  <a:cubicBezTo>
                    <a:pt x="541588" y="105998"/>
                    <a:pt x="534746" y="108832"/>
                    <a:pt x="527613" y="108832"/>
                  </a:cubicBezTo>
                  <a:lnTo>
                    <a:pt x="26898" y="108832"/>
                  </a:lnTo>
                  <a:cubicBezTo>
                    <a:pt x="19764" y="108832"/>
                    <a:pt x="12923" y="105998"/>
                    <a:pt x="7878" y="100954"/>
                  </a:cubicBezTo>
                  <a:cubicBezTo>
                    <a:pt x="2834" y="95909"/>
                    <a:pt x="0" y="89067"/>
                    <a:pt x="0" y="81934"/>
                  </a:cubicBezTo>
                  <a:lnTo>
                    <a:pt x="0" y="26898"/>
                  </a:lnTo>
                  <a:cubicBezTo>
                    <a:pt x="0" y="19764"/>
                    <a:pt x="2834" y="12923"/>
                    <a:pt x="7878" y="7878"/>
                  </a:cubicBezTo>
                  <a:cubicBezTo>
                    <a:pt x="12923" y="2834"/>
                    <a:pt x="19764" y="0"/>
                    <a:pt x="26898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28575"/>
              <a:ext cx="554511" cy="80257"/>
            </a:xfrm>
            <a:prstGeom prst="rect">
              <a:avLst/>
            </a:prstGeom>
          </p:spPr>
          <p:txBody>
            <a:bodyPr lIns="44018" tIns="44018" rIns="44018" bIns="44018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2380514" y="3231487"/>
            <a:ext cx="5036442" cy="642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8"/>
              </a:lnSpc>
              <a:spcBef>
                <a:spcPct val="0"/>
              </a:spcBef>
            </a:pPr>
            <a:r>
              <a:rPr lang="en-US" sz="3391" spc="220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Proyecto Lechería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637772"/>
            <a:chOff x="0" y="0"/>
            <a:chExt cx="5385866" cy="4823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66" cy="482328"/>
            </a:xfrm>
            <a:custGeom>
              <a:avLst/>
              <a:gdLst/>
              <a:ahLst/>
              <a:cxnLst/>
              <a:rect l="l" t="t" r="r" b="b"/>
              <a:pathLst>
                <a:path w="5385866" h="482328">
                  <a:moveTo>
                    <a:pt x="0" y="0"/>
                  </a:moveTo>
                  <a:lnTo>
                    <a:pt x="5385866" y="0"/>
                  </a:lnTo>
                  <a:lnTo>
                    <a:pt x="5385866" y="482328"/>
                  </a:lnTo>
                  <a:lnTo>
                    <a:pt x="0" y="482328"/>
                  </a:lnTo>
                  <a:close/>
                </a:path>
              </a:pathLst>
            </a:custGeom>
            <a:blipFill>
              <a:blip r:embed="rId2"/>
              <a:stretch>
                <a:fillRect t="-333189" b="-309375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74521" y="0"/>
            <a:ext cx="19130211" cy="1654994"/>
            <a:chOff x="0" y="0"/>
            <a:chExt cx="5038409" cy="4358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38410" cy="435883"/>
            </a:xfrm>
            <a:custGeom>
              <a:avLst/>
              <a:gdLst/>
              <a:ahLst/>
              <a:cxnLst/>
              <a:rect l="l" t="t" r="r" b="b"/>
              <a:pathLst>
                <a:path w="5038410" h="435883">
                  <a:moveTo>
                    <a:pt x="0" y="0"/>
                  </a:moveTo>
                  <a:lnTo>
                    <a:pt x="5038410" y="0"/>
                  </a:lnTo>
                  <a:lnTo>
                    <a:pt x="5038410" y="435883"/>
                  </a:lnTo>
                  <a:lnTo>
                    <a:pt x="0" y="435883"/>
                  </a:lnTo>
                  <a:close/>
                </a:path>
              </a:pathLst>
            </a:custGeom>
            <a:solidFill>
              <a:srgbClr val="1D1D1B">
                <a:alpha val="7098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038409" cy="4835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8844927" y="9518549"/>
            <a:ext cx="8097316" cy="14288"/>
          </a:xfrm>
          <a:prstGeom prst="line">
            <a:avLst/>
          </a:prstGeom>
          <a:ln w="28575" cap="flat">
            <a:solidFill>
              <a:srgbClr val="F2C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grpSp>
        <p:nvGrpSpPr>
          <p:cNvPr id="8" name="Group 8"/>
          <p:cNvGrpSpPr/>
          <p:nvPr/>
        </p:nvGrpSpPr>
        <p:grpSpPr>
          <a:xfrm rot="-5400000">
            <a:off x="-1656062" y="5711491"/>
            <a:ext cx="5533433" cy="258888"/>
            <a:chOff x="0" y="0"/>
            <a:chExt cx="1457365" cy="681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57365" cy="68185"/>
            </a:xfrm>
            <a:custGeom>
              <a:avLst/>
              <a:gdLst/>
              <a:ahLst/>
              <a:cxnLst/>
              <a:rect l="l" t="t" r="r" b="b"/>
              <a:pathLst>
                <a:path w="1457365" h="68185">
                  <a:moveTo>
                    <a:pt x="0" y="0"/>
                  </a:moveTo>
                  <a:lnTo>
                    <a:pt x="1457365" y="0"/>
                  </a:lnTo>
                  <a:lnTo>
                    <a:pt x="1457365" y="68185"/>
                  </a:lnTo>
                  <a:lnTo>
                    <a:pt x="0" y="68185"/>
                  </a:ln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457365" cy="1158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94949" y="2931344"/>
            <a:ext cx="15256034" cy="5156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0"/>
              </a:lnSpc>
            </a:pPr>
            <a:r>
              <a:rPr lang="en-US" sz="3628" spc="257">
                <a:solidFill>
                  <a:srgbClr val="1D1D1B"/>
                </a:solidFill>
                <a:latin typeface="Avenir"/>
                <a:ea typeface="Avenir"/>
                <a:cs typeface="Avenir"/>
                <a:sym typeface="Avenir"/>
              </a:rPr>
              <a:t>1. ¿Quiénes somos?</a:t>
            </a:r>
          </a:p>
          <a:p>
            <a:pPr algn="l">
              <a:lnSpc>
                <a:spcPts val="5080"/>
              </a:lnSpc>
            </a:pPr>
            <a:r>
              <a:rPr lang="en-US" sz="3628" spc="257">
                <a:solidFill>
                  <a:srgbClr val="1D1D1B"/>
                </a:solidFill>
                <a:latin typeface="Avenir"/>
                <a:ea typeface="Avenir"/>
                <a:cs typeface="Avenir"/>
                <a:sym typeface="Avenir"/>
              </a:rPr>
              <a:t>2. Conexión entre agricultura y energía.</a:t>
            </a:r>
          </a:p>
          <a:p>
            <a:pPr algn="l">
              <a:lnSpc>
                <a:spcPts val="5080"/>
              </a:lnSpc>
            </a:pPr>
            <a:r>
              <a:rPr lang="en-US" sz="3628" spc="257">
                <a:solidFill>
                  <a:srgbClr val="1D1D1B"/>
                </a:solidFill>
                <a:latin typeface="Avenir"/>
                <a:ea typeface="Avenir"/>
                <a:cs typeface="Avenir"/>
                <a:sym typeface="Avenir"/>
              </a:rPr>
              <a:t>3. Impacto de las alzas tarifarias en el sector agrícola.</a:t>
            </a:r>
          </a:p>
          <a:p>
            <a:pPr algn="l">
              <a:lnSpc>
                <a:spcPts val="5080"/>
              </a:lnSpc>
            </a:pPr>
            <a:r>
              <a:rPr lang="en-US" sz="3628" spc="257">
                <a:solidFill>
                  <a:srgbClr val="1D1D1B"/>
                </a:solidFill>
                <a:latin typeface="Avenir"/>
                <a:ea typeface="Avenir"/>
                <a:cs typeface="Avenir"/>
                <a:sym typeface="Avenir"/>
              </a:rPr>
              <a:t>4. Oportunidades: Contexto de la energía en Chile y el mundo.</a:t>
            </a:r>
          </a:p>
          <a:p>
            <a:pPr algn="l">
              <a:lnSpc>
                <a:spcPts val="5080"/>
              </a:lnSpc>
            </a:pPr>
            <a:r>
              <a:rPr lang="en-US" sz="3628" spc="257">
                <a:solidFill>
                  <a:srgbClr val="1D1D1B"/>
                </a:solidFill>
                <a:latin typeface="Avenir"/>
                <a:ea typeface="Avenir"/>
                <a:cs typeface="Avenir"/>
                <a:sym typeface="Avenir"/>
              </a:rPr>
              <a:t>5. Soluciones Energéticas</a:t>
            </a:r>
          </a:p>
          <a:p>
            <a:pPr algn="l">
              <a:lnSpc>
                <a:spcPts val="5080"/>
              </a:lnSpc>
            </a:pPr>
            <a:r>
              <a:rPr lang="en-US" sz="3628" spc="257">
                <a:solidFill>
                  <a:srgbClr val="1D1D1B"/>
                </a:solidFill>
                <a:latin typeface="Avenir"/>
                <a:ea typeface="Avenir"/>
                <a:cs typeface="Avenir"/>
                <a:sym typeface="Avenir"/>
              </a:rPr>
              <a:t>6. Fuentes de financiamiento.</a:t>
            </a:r>
          </a:p>
          <a:p>
            <a:pPr algn="l">
              <a:lnSpc>
                <a:spcPts val="5080"/>
              </a:lnSpc>
            </a:pPr>
            <a:r>
              <a:rPr lang="en-US" sz="3628" spc="257">
                <a:solidFill>
                  <a:srgbClr val="1D1D1B"/>
                </a:solidFill>
                <a:latin typeface="Avenir"/>
                <a:ea typeface="Avenir"/>
                <a:cs typeface="Avenir"/>
                <a:sym typeface="Avenir"/>
              </a:rPr>
              <a:t>7. Casos de éxito. </a:t>
            </a:r>
          </a:p>
          <a:p>
            <a:pPr algn="l">
              <a:lnSpc>
                <a:spcPts val="5080"/>
              </a:lnSpc>
            </a:pPr>
            <a:r>
              <a:rPr lang="en-US" sz="3628" spc="257">
                <a:solidFill>
                  <a:srgbClr val="1D1D1B"/>
                </a:solidFill>
                <a:latin typeface="Avenir"/>
                <a:ea typeface="Avenir"/>
                <a:cs typeface="Avenir"/>
                <a:sym typeface="Avenir"/>
              </a:rPr>
              <a:t>8. Conclusiones finales.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8802" y="-94323"/>
            <a:ext cx="4249156" cy="988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55"/>
              </a:lnSpc>
            </a:pPr>
            <a:r>
              <a:rPr lang="en-US" sz="5182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AGENDA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106356" y="143463"/>
            <a:ext cx="2036999" cy="630621"/>
          </a:xfrm>
          <a:custGeom>
            <a:avLst/>
            <a:gdLst/>
            <a:ahLst/>
            <a:cxnLst/>
            <a:rect l="l" t="t" r="r" b="b"/>
            <a:pathLst>
              <a:path w="2036999" h="630621">
                <a:moveTo>
                  <a:pt x="0" y="0"/>
                </a:moveTo>
                <a:lnTo>
                  <a:pt x="2036999" y="0"/>
                </a:lnTo>
                <a:lnTo>
                  <a:pt x="2036999" y="630621"/>
                </a:lnTo>
                <a:lnTo>
                  <a:pt x="0" y="630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531077"/>
            <a:chOff x="0" y="0"/>
            <a:chExt cx="5385866" cy="450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66" cy="450906"/>
            </a:xfrm>
            <a:custGeom>
              <a:avLst/>
              <a:gdLst/>
              <a:ahLst/>
              <a:cxnLst/>
              <a:rect l="l" t="t" r="r" b="b"/>
              <a:pathLst>
                <a:path w="5385866" h="450906">
                  <a:moveTo>
                    <a:pt x="0" y="0"/>
                  </a:moveTo>
                  <a:lnTo>
                    <a:pt x="5385866" y="0"/>
                  </a:lnTo>
                  <a:lnTo>
                    <a:pt x="5385866" y="450906"/>
                  </a:lnTo>
                  <a:lnTo>
                    <a:pt x="0" y="450906"/>
                  </a:lnTo>
                  <a:close/>
                </a:path>
              </a:pathLst>
            </a:custGeom>
            <a:blipFill>
              <a:blip r:embed="rId2"/>
              <a:stretch>
                <a:fillRect t="-287942" b="-367549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975028" y="0"/>
            <a:ext cx="19130211" cy="1531077"/>
            <a:chOff x="0" y="0"/>
            <a:chExt cx="5038409" cy="4032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38410" cy="403247"/>
            </a:xfrm>
            <a:custGeom>
              <a:avLst/>
              <a:gdLst/>
              <a:ahLst/>
              <a:cxnLst/>
              <a:rect l="l" t="t" r="r" b="b"/>
              <a:pathLst>
                <a:path w="5038410" h="403247">
                  <a:moveTo>
                    <a:pt x="0" y="0"/>
                  </a:moveTo>
                  <a:lnTo>
                    <a:pt x="5038410" y="0"/>
                  </a:lnTo>
                  <a:lnTo>
                    <a:pt x="5038410" y="403247"/>
                  </a:lnTo>
                  <a:lnTo>
                    <a:pt x="0" y="403247"/>
                  </a:lnTo>
                  <a:close/>
                </a:path>
              </a:pathLst>
            </a:custGeom>
            <a:solidFill>
              <a:srgbClr val="1D1D1B">
                <a:alpha val="7098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038409" cy="450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171191" y="7111434"/>
            <a:ext cx="7088109" cy="1804644"/>
            <a:chOff x="0" y="0"/>
            <a:chExt cx="1866827" cy="4752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66827" cy="475297"/>
            </a:xfrm>
            <a:custGeom>
              <a:avLst/>
              <a:gdLst/>
              <a:ahLst/>
              <a:cxnLst/>
              <a:rect l="l" t="t" r="r" b="b"/>
              <a:pathLst>
                <a:path w="1866827" h="475297">
                  <a:moveTo>
                    <a:pt x="55704" y="0"/>
                  </a:moveTo>
                  <a:lnTo>
                    <a:pt x="1811123" y="0"/>
                  </a:lnTo>
                  <a:cubicBezTo>
                    <a:pt x="1825896" y="0"/>
                    <a:pt x="1840065" y="5869"/>
                    <a:pt x="1850512" y="16315"/>
                  </a:cubicBezTo>
                  <a:cubicBezTo>
                    <a:pt x="1860958" y="26762"/>
                    <a:pt x="1866827" y="40931"/>
                    <a:pt x="1866827" y="55704"/>
                  </a:cubicBezTo>
                  <a:lnTo>
                    <a:pt x="1866827" y="419593"/>
                  </a:lnTo>
                  <a:cubicBezTo>
                    <a:pt x="1866827" y="450358"/>
                    <a:pt x="1841888" y="475297"/>
                    <a:pt x="1811123" y="475297"/>
                  </a:cubicBezTo>
                  <a:lnTo>
                    <a:pt x="55704" y="475297"/>
                  </a:lnTo>
                  <a:cubicBezTo>
                    <a:pt x="40931" y="475297"/>
                    <a:pt x="26762" y="469428"/>
                    <a:pt x="16315" y="458982"/>
                  </a:cubicBezTo>
                  <a:cubicBezTo>
                    <a:pt x="5869" y="448535"/>
                    <a:pt x="0" y="434367"/>
                    <a:pt x="0" y="419593"/>
                  </a:cubicBezTo>
                  <a:lnTo>
                    <a:pt x="0" y="55704"/>
                  </a:lnTo>
                  <a:cubicBezTo>
                    <a:pt x="0" y="24940"/>
                    <a:pt x="24940" y="0"/>
                    <a:pt x="55704" y="0"/>
                  </a:cubicBezTo>
                  <a:close/>
                </a:path>
              </a:pathLst>
            </a:custGeom>
            <a:solidFill>
              <a:srgbClr val="F2CF00"/>
            </a:solidFill>
            <a:ln w="38100" cap="rnd">
              <a:solidFill>
                <a:srgbClr val="F2CF00"/>
              </a:solidFill>
              <a:prstDash val="solid"/>
              <a:rou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050"/>
              <a:ext cx="1866827" cy="456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64072" y="7085482"/>
            <a:ext cx="5550940" cy="49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22"/>
              </a:lnSpc>
              <a:spcBef>
                <a:spcPct val="0"/>
              </a:spcBef>
            </a:pPr>
            <a:r>
              <a:rPr lang="en-US" sz="2587" spc="168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 Análisis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56" y="2211452"/>
            <a:ext cx="7977685" cy="539251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1531077"/>
            <a:ext cx="5451354" cy="1065006"/>
            <a:chOff x="0" y="0"/>
            <a:chExt cx="7268472" cy="142000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7268472" cy="1420008"/>
              <a:chOff x="0" y="0"/>
              <a:chExt cx="557327" cy="10888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557327" cy="108882"/>
              </a:xfrm>
              <a:custGeom>
                <a:avLst/>
                <a:gdLst/>
                <a:ahLst/>
                <a:cxnLst/>
                <a:rect l="l" t="t" r="r" b="b"/>
                <a:pathLst>
                  <a:path w="557327" h="108882">
                    <a:moveTo>
                      <a:pt x="0" y="0"/>
                    </a:moveTo>
                    <a:lnTo>
                      <a:pt x="557327" y="0"/>
                    </a:lnTo>
                    <a:lnTo>
                      <a:pt x="557327" y="108882"/>
                    </a:lnTo>
                    <a:lnTo>
                      <a:pt x="0" y="108882"/>
                    </a:lnTo>
                    <a:close/>
                  </a:path>
                </a:pathLst>
              </a:custGeom>
              <a:solidFill>
                <a:srgbClr val="F2CF00"/>
              </a:solid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28575"/>
                <a:ext cx="557327" cy="803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9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99816" y="166628"/>
              <a:ext cx="6797310" cy="8964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263"/>
                </a:lnSpc>
                <a:spcBef>
                  <a:spcPct val="0"/>
                </a:spcBef>
              </a:pPr>
              <a:r>
                <a:rPr lang="en-US" sz="3759" spc="244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Proyecto Lechería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993160" y="9223155"/>
            <a:ext cx="816235" cy="816235"/>
            <a:chOff x="0" y="0"/>
            <a:chExt cx="1088314" cy="108831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88314" cy="1088314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211893" y="177871"/>
              <a:ext cx="679000" cy="732075"/>
            </a:xfrm>
            <a:custGeom>
              <a:avLst/>
              <a:gdLst/>
              <a:ahLst/>
              <a:cxnLst/>
              <a:rect l="l" t="t" r="r" b="b"/>
              <a:pathLst>
                <a:path w="679000" h="732075">
                  <a:moveTo>
                    <a:pt x="0" y="0"/>
                  </a:moveTo>
                  <a:lnTo>
                    <a:pt x="679000" y="0"/>
                  </a:lnTo>
                  <a:lnTo>
                    <a:pt x="679000" y="732076"/>
                  </a:lnTo>
                  <a:lnTo>
                    <a:pt x="0" y="732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127178" y="9246133"/>
            <a:ext cx="816235" cy="816235"/>
            <a:chOff x="0" y="0"/>
            <a:chExt cx="1088314" cy="1088314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088314" cy="1088314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197421" y="151052"/>
              <a:ext cx="679000" cy="786210"/>
            </a:xfrm>
            <a:custGeom>
              <a:avLst/>
              <a:gdLst/>
              <a:ahLst/>
              <a:cxnLst/>
              <a:rect l="l" t="t" r="r" b="b"/>
              <a:pathLst>
                <a:path w="679000" h="786210">
                  <a:moveTo>
                    <a:pt x="0" y="0"/>
                  </a:moveTo>
                  <a:lnTo>
                    <a:pt x="679000" y="0"/>
                  </a:lnTo>
                  <a:lnTo>
                    <a:pt x="679000" y="786210"/>
                  </a:lnTo>
                  <a:lnTo>
                    <a:pt x="0" y="786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7" name="Freeform 27"/>
          <p:cNvSpPr/>
          <p:nvPr/>
        </p:nvSpPr>
        <p:spPr>
          <a:xfrm>
            <a:off x="16106356" y="143463"/>
            <a:ext cx="2036999" cy="630621"/>
          </a:xfrm>
          <a:custGeom>
            <a:avLst/>
            <a:gdLst/>
            <a:ahLst/>
            <a:cxnLst/>
            <a:rect l="l" t="t" r="r" b="b"/>
            <a:pathLst>
              <a:path w="2036999" h="630621">
                <a:moveTo>
                  <a:pt x="0" y="0"/>
                </a:moveTo>
                <a:lnTo>
                  <a:pt x="2036999" y="0"/>
                </a:lnTo>
                <a:lnTo>
                  <a:pt x="2036999" y="630621"/>
                </a:lnTo>
                <a:lnTo>
                  <a:pt x="0" y="6306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0895" y="2574884"/>
            <a:ext cx="5967052" cy="4646600"/>
          </a:xfrm>
          <a:prstGeom prst="rect">
            <a:avLst/>
          </a:prstGeom>
        </p:spPr>
      </p:pic>
      <p:sp>
        <p:nvSpPr>
          <p:cNvPr id="29" name="Freeform 29"/>
          <p:cNvSpPr/>
          <p:nvPr/>
        </p:nvSpPr>
        <p:spPr>
          <a:xfrm>
            <a:off x="14581721" y="3513938"/>
            <a:ext cx="483300" cy="2648220"/>
          </a:xfrm>
          <a:custGeom>
            <a:avLst/>
            <a:gdLst/>
            <a:ahLst/>
            <a:cxnLst/>
            <a:rect l="l" t="t" r="r" b="b"/>
            <a:pathLst>
              <a:path w="483300" h="2648220">
                <a:moveTo>
                  <a:pt x="0" y="0"/>
                </a:moveTo>
                <a:lnTo>
                  <a:pt x="483301" y="0"/>
                </a:lnTo>
                <a:lnTo>
                  <a:pt x="483301" y="2648220"/>
                </a:lnTo>
                <a:lnTo>
                  <a:pt x="0" y="2648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0" name="TextBox 30"/>
          <p:cNvSpPr txBox="1"/>
          <p:nvPr/>
        </p:nvSpPr>
        <p:spPr>
          <a:xfrm>
            <a:off x="10386591" y="7215657"/>
            <a:ext cx="7237588" cy="39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22"/>
              </a:lnSpc>
              <a:spcBef>
                <a:spcPct val="0"/>
              </a:spcBef>
            </a:pPr>
            <a:r>
              <a:rPr lang="en-US" sz="2087" spc="135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Solución propuesta: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386591" y="7591062"/>
            <a:ext cx="6735581" cy="106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6"/>
              </a:lnSpc>
            </a:pPr>
            <a:r>
              <a:rPr lang="en-US" sz="1947" spc="138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Posibilidad de generar un nuevo empalme para dichos consumos, considerando la existencia del tendido eléctrico de la compañía de distribución.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84425" y="-109074"/>
            <a:ext cx="12095181" cy="79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6"/>
              </a:lnSpc>
            </a:pPr>
            <a:r>
              <a:rPr lang="en-US" sz="4182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CASOS DE ÉXITO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23357" y="7591062"/>
            <a:ext cx="8854792" cy="1241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7235" lvl="1" indent="-188618" algn="just">
              <a:lnSpc>
                <a:spcPts val="2446"/>
              </a:lnSpc>
              <a:buFont typeface="Arial"/>
              <a:buChar char="•"/>
            </a:pPr>
            <a:r>
              <a:rPr lang="en-US" sz="1747" spc="124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Asociar una planta de netbilling al Clúster 4 con un estimado de entre 500 y 600 MWh anuales de consumo. </a:t>
            </a:r>
          </a:p>
          <a:p>
            <a:pPr marL="377235" lvl="1" indent="-188618" algn="just">
              <a:lnSpc>
                <a:spcPts val="2446"/>
              </a:lnSpc>
              <a:buFont typeface="Arial"/>
              <a:buChar char="•"/>
            </a:pPr>
            <a:r>
              <a:rPr lang="en-US" sz="1747" spc="124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Seccionamiento de consumo bajo el régimen de cliente libre y regulado. </a:t>
            </a:r>
          </a:p>
          <a:p>
            <a:pPr algn="just">
              <a:lnSpc>
                <a:spcPts val="2446"/>
              </a:lnSpc>
            </a:pPr>
            <a:endParaRPr lang="en-US" sz="1747" spc="124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4080624" y="9340986"/>
            <a:ext cx="6780357" cy="376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3"/>
              </a:lnSpc>
            </a:pPr>
            <a:r>
              <a:rPr lang="en-US" sz="1995" spc="14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Equivalente a </a:t>
            </a:r>
            <a:r>
              <a:rPr lang="en-US" sz="1995" spc="14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1.626  árboles plantados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209215" y="9427717"/>
            <a:ext cx="6780357" cy="376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3"/>
              </a:lnSpc>
            </a:pPr>
            <a:r>
              <a:rPr lang="en-US" sz="1995" spc="141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271 toneladas C02eq/año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065022" y="4496984"/>
            <a:ext cx="2951292" cy="489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86"/>
              </a:lnSpc>
            </a:pPr>
            <a:r>
              <a:rPr lang="en-US" sz="1347" spc="95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Seccionamiento de consumos =</a:t>
            </a:r>
          </a:p>
          <a:p>
            <a:pPr algn="l">
              <a:lnSpc>
                <a:spcPts val="1886"/>
              </a:lnSpc>
            </a:pPr>
            <a:r>
              <a:rPr lang="en-US" sz="1347" spc="95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Cliente Libre + Cliente regulado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72941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106356" y="143463"/>
            <a:ext cx="2036999" cy="630621"/>
          </a:xfrm>
          <a:custGeom>
            <a:avLst/>
            <a:gdLst/>
            <a:ahLst/>
            <a:cxnLst/>
            <a:rect l="l" t="t" r="r" b="b"/>
            <a:pathLst>
              <a:path w="2036999" h="630621">
                <a:moveTo>
                  <a:pt x="0" y="0"/>
                </a:moveTo>
                <a:lnTo>
                  <a:pt x="2036999" y="0"/>
                </a:lnTo>
                <a:lnTo>
                  <a:pt x="2036999" y="630621"/>
                </a:lnTo>
                <a:lnTo>
                  <a:pt x="0" y="630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AutoShape 7"/>
          <p:cNvSpPr/>
          <p:nvPr/>
        </p:nvSpPr>
        <p:spPr>
          <a:xfrm>
            <a:off x="10671496" y="9856977"/>
            <a:ext cx="7374162" cy="14288"/>
          </a:xfrm>
          <a:prstGeom prst="line">
            <a:avLst/>
          </a:prstGeom>
          <a:ln w="28575" cap="flat">
            <a:solidFill>
              <a:srgbClr val="F2C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grpSp>
        <p:nvGrpSpPr>
          <p:cNvPr id="8" name="Group 8"/>
          <p:cNvGrpSpPr/>
          <p:nvPr/>
        </p:nvGrpSpPr>
        <p:grpSpPr>
          <a:xfrm>
            <a:off x="2469572" y="2075744"/>
            <a:ext cx="14007037" cy="745899"/>
            <a:chOff x="0" y="0"/>
            <a:chExt cx="3689096" cy="1964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89096" cy="196451"/>
            </a:xfrm>
            <a:custGeom>
              <a:avLst/>
              <a:gdLst/>
              <a:ahLst/>
              <a:cxnLst/>
              <a:rect l="l" t="t" r="r" b="b"/>
              <a:pathLst>
                <a:path w="3689096" h="196451">
                  <a:moveTo>
                    <a:pt x="0" y="0"/>
                  </a:moveTo>
                  <a:lnTo>
                    <a:pt x="3689096" y="0"/>
                  </a:lnTo>
                  <a:lnTo>
                    <a:pt x="3689096" y="196451"/>
                  </a:lnTo>
                  <a:lnTo>
                    <a:pt x="0" y="1964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2CF00"/>
              </a:solidFill>
              <a:prstDash val="lg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689096" cy="2250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71800" y="2008541"/>
            <a:ext cx="11689914" cy="593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17"/>
              </a:lnSpc>
            </a:pPr>
            <a:r>
              <a:rPr lang="en-US" sz="3584" dirty="0" err="1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Impacto</a:t>
            </a:r>
            <a:r>
              <a:rPr lang="en-US" sz="3584" dirty="0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 </a:t>
            </a:r>
            <a:r>
              <a:rPr lang="en-US" sz="3584" dirty="0" err="1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positivo</a:t>
            </a:r>
            <a:r>
              <a:rPr lang="en-US" sz="3584" dirty="0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 </a:t>
            </a:r>
            <a:r>
              <a:rPr lang="en-US" sz="3584" dirty="0" err="1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en</a:t>
            </a:r>
            <a:r>
              <a:rPr lang="en-US" sz="3584" dirty="0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 la </a:t>
            </a:r>
            <a:r>
              <a:rPr lang="en-US" sz="3584" dirty="0" err="1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eficiencia</a:t>
            </a:r>
            <a:r>
              <a:rPr lang="en-US" sz="3584" dirty="0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 y la </a:t>
            </a:r>
            <a:r>
              <a:rPr lang="en-US" sz="3584" dirty="0" err="1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competitividad</a:t>
            </a:r>
            <a:endParaRPr lang="en-US" sz="3584" dirty="0">
              <a:solidFill>
                <a:srgbClr val="F5F5F5"/>
              </a:solidFill>
              <a:latin typeface="Avenir Bold"/>
              <a:ea typeface="Avenir Bold"/>
              <a:cs typeface="Avenir Bold"/>
              <a:sym typeface="Avenir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84425" y="229364"/>
            <a:ext cx="12095181" cy="79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6"/>
              </a:lnSpc>
            </a:pPr>
            <a:r>
              <a:rPr lang="en-US" sz="4182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CONCLUSIONES FINALES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05201" y="3477304"/>
            <a:ext cx="9183846" cy="593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17"/>
              </a:lnSpc>
            </a:pPr>
            <a:r>
              <a:rPr lang="en-US" sz="3584" dirty="0" err="1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Reducción</a:t>
            </a:r>
            <a:r>
              <a:rPr lang="en-US" sz="3584" dirty="0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 del </a:t>
            </a:r>
            <a:r>
              <a:rPr lang="en-US" sz="3584" dirty="0" err="1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impacto</a:t>
            </a:r>
            <a:r>
              <a:rPr lang="en-US" sz="3584" dirty="0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 </a:t>
            </a:r>
            <a:r>
              <a:rPr lang="en-US" sz="3584" dirty="0" err="1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ambiental</a:t>
            </a:r>
            <a:endParaRPr lang="en-US" sz="3584" dirty="0">
              <a:solidFill>
                <a:srgbClr val="F5F5F5"/>
              </a:solidFill>
              <a:latin typeface="Avenir Bold"/>
              <a:ea typeface="Avenir Bold"/>
              <a:cs typeface="Avenir Bold"/>
              <a:sym typeface="Avenir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046181" y="4946067"/>
            <a:ext cx="12803419" cy="593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17"/>
              </a:lnSpc>
            </a:pPr>
            <a:r>
              <a:rPr lang="en-US" sz="3584" dirty="0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Respuesta al </a:t>
            </a:r>
            <a:r>
              <a:rPr lang="en-US" sz="3584" dirty="0" err="1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alza</a:t>
            </a:r>
            <a:r>
              <a:rPr lang="en-US" sz="3584" dirty="0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 </a:t>
            </a:r>
            <a:r>
              <a:rPr lang="en-US" sz="3584" dirty="0" err="1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tarifaría</a:t>
            </a:r>
            <a:r>
              <a:rPr lang="en-US" sz="3584" dirty="0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 : </a:t>
            </a:r>
            <a:r>
              <a:rPr lang="en-US" sz="3584" dirty="0" err="1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ahorros</a:t>
            </a:r>
            <a:r>
              <a:rPr lang="en-US" sz="3584" dirty="0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 </a:t>
            </a:r>
            <a:r>
              <a:rPr lang="en-US" sz="3584" dirty="0" err="1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económicos</a:t>
            </a:r>
            <a:r>
              <a:rPr lang="en-US" sz="3584" dirty="0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 tangibles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812644" y="6514880"/>
            <a:ext cx="12005783" cy="593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17"/>
              </a:lnSpc>
            </a:pPr>
            <a:r>
              <a:rPr lang="en-US" sz="3584" dirty="0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Energía solar: </a:t>
            </a:r>
            <a:r>
              <a:rPr lang="en-US" sz="3584" dirty="0" err="1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sinónimo</a:t>
            </a:r>
            <a:r>
              <a:rPr lang="en-US" sz="3584" dirty="0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 de </a:t>
            </a:r>
            <a:r>
              <a:rPr lang="en-US" sz="3584" dirty="0" err="1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innovación</a:t>
            </a:r>
            <a:r>
              <a:rPr lang="en-US" sz="3584" dirty="0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 y </a:t>
            </a:r>
            <a:r>
              <a:rPr lang="en-US" sz="3584" dirty="0" err="1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resiliencia</a:t>
            </a:r>
            <a:endParaRPr lang="en-US" sz="3584" dirty="0">
              <a:solidFill>
                <a:srgbClr val="F5F5F5"/>
              </a:solidFill>
              <a:latin typeface="Avenir Bold"/>
              <a:ea typeface="Avenir Bold"/>
              <a:cs typeface="Avenir Bold"/>
              <a:sym typeface="Avenir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946932" y="8002561"/>
            <a:ext cx="9531067" cy="593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17"/>
              </a:lnSpc>
            </a:pPr>
            <a:r>
              <a:rPr lang="en-US" sz="3584" dirty="0" err="1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Construcción</a:t>
            </a:r>
            <a:r>
              <a:rPr lang="en-US" sz="3584" dirty="0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 </a:t>
            </a:r>
            <a:r>
              <a:rPr lang="en-US" sz="3584" dirty="0" err="1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hacia</a:t>
            </a:r>
            <a:r>
              <a:rPr lang="en-US" sz="3584" dirty="0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 un </a:t>
            </a:r>
            <a:r>
              <a:rPr lang="en-US" sz="3584" dirty="0" err="1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futuro</a:t>
            </a:r>
            <a:r>
              <a:rPr lang="en-US" sz="3584" dirty="0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 </a:t>
            </a:r>
            <a:r>
              <a:rPr lang="en-US" sz="3584" dirty="0" err="1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sostenible</a:t>
            </a:r>
            <a:endParaRPr lang="en-US" sz="3584" dirty="0">
              <a:solidFill>
                <a:srgbClr val="F5F5F5"/>
              </a:solidFill>
              <a:latin typeface="Avenir Bold"/>
              <a:ea typeface="Avenir Bold"/>
              <a:cs typeface="Avenir Bold"/>
              <a:sym typeface="Avenir Bold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2469572" y="3582343"/>
            <a:ext cx="14007037" cy="745899"/>
            <a:chOff x="0" y="0"/>
            <a:chExt cx="3689096" cy="19645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689096" cy="196451"/>
            </a:xfrm>
            <a:custGeom>
              <a:avLst/>
              <a:gdLst/>
              <a:ahLst/>
              <a:cxnLst/>
              <a:rect l="l" t="t" r="r" b="b"/>
              <a:pathLst>
                <a:path w="3689096" h="196451">
                  <a:moveTo>
                    <a:pt x="0" y="0"/>
                  </a:moveTo>
                  <a:lnTo>
                    <a:pt x="3689096" y="0"/>
                  </a:lnTo>
                  <a:lnTo>
                    <a:pt x="3689096" y="196451"/>
                  </a:lnTo>
                  <a:lnTo>
                    <a:pt x="0" y="1964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2CF00"/>
              </a:solidFill>
              <a:prstDash val="lg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3689096" cy="2250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469572" y="5070024"/>
            <a:ext cx="14007037" cy="745899"/>
            <a:chOff x="0" y="0"/>
            <a:chExt cx="3689096" cy="19645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689096" cy="196451"/>
            </a:xfrm>
            <a:custGeom>
              <a:avLst/>
              <a:gdLst/>
              <a:ahLst/>
              <a:cxnLst/>
              <a:rect l="l" t="t" r="r" b="b"/>
              <a:pathLst>
                <a:path w="3689096" h="196451">
                  <a:moveTo>
                    <a:pt x="0" y="0"/>
                  </a:moveTo>
                  <a:lnTo>
                    <a:pt x="3689096" y="0"/>
                  </a:lnTo>
                  <a:lnTo>
                    <a:pt x="3689096" y="196451"/>
                  </a:lnTo>
                  <a:lnTo>
                    <a:pt x="0" y="1964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2CF00"/>
              </a:solidFill>
              <a:prstDash val="lg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3689096" cy="2250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469572" y="6557705"/>
            <a:ext cx="14007037" cy="745899"/>
            <a:chOff x="0" y="0"/>
            <a:chExt cx="3689096" cy="19645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689096" cy="196451"/>
            </a:xfrm>
            <a:custGeom>
              <a:avLst/>
              <a:gdLst/>
              <a:ahLst/>
              <a:cxnLst/>
              <a:rect l="l" t="t" r="r" b="b"/>
              <a:pathLst>
                <a:path w="3689096" h="196451">
                  <a:moveTo>
                    <a:pt x="0" y="0"/>
                  </a:moveTo>
                  <a:lnTo>
                    <a:pt x="3689096" y="0"/>
                  </a:lnTo>
                  <a:lnTo>
                    <a:pt x="3689096" y="196451"/>
                  </a:lnTo>
                  <a:lnTo>
                    <a:pt x="0" y="1964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2CF00"/>
              </a:solidFill>
              <a:prstDash val="lg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3689096" cy="2250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469572" y="8045386"/>
            <a:ext cx="14007037" cy="745899"/>
            <a:chOff x="0" y="0"/>
            <a:chExt cx="3689096" cy="19645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689096" cy="196451"/>
            </a:xfrm>
            <a:custGeom>
              <a:avLst/>
              <a:gdLst/>
              <a:ahLst/>
              <a:cxnLst/>
              <a:rect l="l" t="t" r="r" b="b"/>
              <a:pathLst>
                <a:path w="3689096" h="196451">
                  <a:moveTo>
                    <a:pt x="0" y="0"/>
                  </a:moveTo>
                  <a:lnTo>
                    <a:pt x="3689096" y="0"/>
                  </a:lnTo>
                  <a:lnTo>
                    <a:pt x="3689096" y="196451"/>
                  </a:lnTo>
                  <a:lnTo>
                    <a:pt x="0" y="1964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2CF00"/>
              </a:solidFill>
              <a:prstDash val="lg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3689096" cy="2250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026395" y="5464418"/>
            <a:ext cx="9706346" cy="0"/>
          </a:xfrm>
          <a:prstGeom prst="line">
            <a:avLst/>
          </a:prstGeom>
          <a:ln w="47625" cap="flat">
            <a:solidFill>
              <a:srgbClr val="F2C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10339013" y="4199684"/>
            <a:ext cx="3126313" cy="38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Avenir Italics"/>
                <a:ea typeface="Avenir Italics"/>
                <a:cs typeface="Avenir Italics"/>
                <a:sym typeface="Avenir Italics"/>
              </a:rPr>
              <a:t>Gro Harlem Brundtland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3924396" y="-460432"/>
            <a:ext cx="11207865" cy="1120786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732741" y="133778"/>
            <a:ext cx="10613697" cy="10613654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b="-50000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9" name="Freeform 9"/>
          <p:cNvSpPr/>
          <p:nvPr/>
        </p:nvSpPr>
        <p:spPr>
          <a:xfrm>
            <a:off x="295001" y="8963062"/>
            <a:ext cx="883396" cy="1028700"/>
          </a:xfrm>
          <a:custGeom>
            <a:avLst/>
            <a:gdLst/>
            <a:ahLst/>
            <a:cxnLst/>
            <a:rect l="l" t="t" r="r" b="b"/>
            <a:pathLst>
              <a:path w="883396" h="1028700">
                <a:moveTo>
                  <a:pt x="0" y="0"/>
                </a:moveTo>
                <a:lnTo>
                  <a:pt x="883396" y="0"/>
                </a:lnTo>
                <a:lnTo>
                  <a:pt x="88339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Freeform 10"/>
          <p:cNvSpPr/>
          <p:nvPr/>
        </p:nvSpPr>
        <p:spPr>
          <a:xfrm>
            <a:off x="577477" y="659960"/>
            <a:ext cx="2378968" cy="737480"/>
          </a:xfrm>
          <a:custGeom>
            <a:avLst/>
            <a:gdLst/>
            <a:ahLst/>
            <a:cxnLst/>
            <a:rect l="l" t="t" r="r" b="b"/>
            <a:pathLst>
              <a:path w="2378968" h="737480">
                <a:moveTo>
                  <a:pt x="0" y="0"/>
                </a:moveTo>
                <a:lnTo>
                  <a:pt x="2378968" y="0"/>
                </a:lnTo>
                <a:lnTo>
                  <a:pt x="2378968" y="737480"/>
                </a:lnTo>
                <a:lnTo>
                  <a:pt x="0" y="7374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1" name="TextBox 11"/>
          <p:cNvSpPr txBox="1"/>
          <p:nvPr/>
        </p:nvSpPr>
        <p:spPr>
          <a:xfrm>
            <a:off x="4529123" y="1019412"/>
            <a:ext cx="7819621" cy="3563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7"/>
              </a:lnSpc>
            </a:pPr>
            <a:r>
              <a:rPr lang="en-US" sz="4113" spc="403">
                <a:solidFill>
                  <a:srgbClr val="FFFFFF"/>
                </a:solidFill>
                <a:latin typeface="Quattrocento"/>
                <a:ea typeface="Quattrocento"/>
                <a:cs typeface="Quattrocento"/>
                <a:sym typeface="Quattrocento"/>
              </a:rPr>
              <a:t>La energía solar es un legado que podemos dejar a las generaciones futuras, un regalo de luz y esperanza</a:t>
            </a:r>
          </a:p>
        </p:txBody>
      </p:sp>
      <p:sp>
        <p:nvSpPr>
          <p:cNvPr id="12" name="Freeform 12"/>
          <p:cNvSpPr/>
          <p:nvPr/>
        </p:nvSpPr>
        <p:spPr>
          <a:xfrm>
            <a:off x="4674056" y="1028700"/>
            <a:ext cx="465657" cy="353900"/>
          </a:xfrm>
          <a:custGeom>
            <a:avLst/>
            <a:gdLst/>
            <a:ahLst/>
            <a:cxnLst/>
            <a:rect l="l" t="t" r="r" b="b"/>
            <a:pathLst>
              <a:path w="465657" h="353900">
                <a:moveTo>
                  <a:pt x="0" y="0"/>
                </a:moveTo>
                <a:lnTo>
                  <a:pt x="465658" y="0"/>
                </a:lnTo>
                <a:lnTo>
                  <a:pt x="465658" y="353900"/>
                </a:lnTo>
                <a:lnTo>
                  <a:pt x="0" y="3539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" name="Freeform 13"/>
          <p:cNvSpPr/>
          <p:nvPr/>
        </p:nvSpPr>
        <p:spPr>
          <a:xfrm rot="-10800000">
            <a:off x="9970467" y="4005314"/>
            <a:ext cx="368546" cy="280095"/>
          </a:xfrm>
          <a:custGeom>
            <a:avLst/>
            <a:gdLst/>
            <a:ahLst/>
            <a:cxnLst/>
            <a:rect l="l" t="t" r="r" b="b"/>
            <a:pathLst>
              <a:path w="368546" h="280095">
                <a:moveTo>
                  <a:pt x="0" y="0"/>
                </a:moveTo>
                <a:lnTo>
                  <a:pt x="368546" y="0"/>
                </a:lnTo>
                <a:lnTo>
                  <a:pt x="368546" y="280095"/>
                </a:lnTo>
                <a:lnTo>
                  <a:pt x="0" y="280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4" name="Freeform 14"/>
          <p:cNvSpPr/>
          <p:nvPr/>
        </p:nvSpPr>
        <p:spPr>
          <a:xfrm>
            <a:off x="7539529" y="6126368"/>
            <a:ext cx="3208941" cy="3131932"/>
          </a:xfrm>
          <a:custGeom>
            <a:avLst/>
            <a:gdLst/>
            <a:ahLst/>
            <a:cxnLst/>
            <a:rect l="l" t="t" r="r" b="b"/>
            <a:pathLst>
              <a:path w="3208941" h="3131932">
                <a:moveTo>
                  <a:pt x="0" y="0"/>
                </a:moveTo>
                <a:lnTo>
                  <a:pt x="3208942" y="0"/>
                </a:lnTo>
                <a:lnTo>
                  <a:pt x="3208942" y="3131932"/>
                </a:lnTo>
                <a:lnTo>
                  <a:pt x="0" y="31319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7296" t="-141224" r="-92685" b="-4564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5" name="TextBox 15"/>
          <p:cNvSpPr txBox="1"/>
          <p:nvPr/>
        </p:nvSpPr>
        <p:spPr>
          <a:xfrm>
            <a:off x="531809" y="4742626"/>
            <a:ext cx="4375076" cy="890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5"/>
              </a:lnSpc>
            </a:pPr>
            <a:r>
              <a:rPr lang="en-US" sz="5304">
                <a:solidFill>
                  <a:srgbClr val="FFFFFF"/>
                </a:solidFill>
                <a:latin typeface="Helveticish Bold"/>
                <a:ea typeface="Helveticish Bold"/>
                <a:cs typeface="Helveticish Bold"/>
                <a:sym typeface="Helveticish Bold"/>
              </a:rPr>
              <a:t>GRACIAS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1809" y="5612896"/>
            <a:ext cx="4375076" cy="439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5"/>
              </a:lnSpc>
            </a:pPr>
            <a:r>
              <a:rPr lang="en-US" sz="2583" spc="185">
                <a:solidFill>
                  <a:srgbClr val="F2CF00"/>
                </a:solidFill>
                <a:latin typeface="Helveticish Bold"/>
                <a:ea typeface="Helveticish Bold"/>
                <a:cs typeface="Helveticish Bold"/>
                <a:sym typeface="Helveticish Bold"/>
              </a:rPr>
              <a:t>POR SU ATENCIÓN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6432" y="1666472"/>
            <a:ext cx="1205346" cy="1139467"/>
            <a:chOff x="0" y="0"/>
            <a:chExt cx="459054" cy="4339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9054" cy="433964"/>
            </a:xfrm>
            <a:custGeom>
              <a:avLst/>
              <a:gdLst/>
              <a:ahLst/>
              <a:cxnLst/>
              <a:rect l="l" t="t" r="r" b="b"/>
              <a:pathLst>
                <a:path w="459054" h="433964">
                  <a:moveTo>
                    <a:pt x="70653" y="0"/>
                  </a:moveTo>
                  <a:lnTo>
                    <a:pt x="388401" y="0"/>
                  </a:lnTo>
                  <a:cubicBezTo>
                    <a:pt x="407139" y="0"/>
                    <a:pt x="425110" y="7444"/>
                    <a:pt x="438360" y="20694"/>
                  </a:cubicBezTo>
                  <a:cubicBezTo>
                    <a:pt x="451610" y="33944"/>
                    <a:pt x="459054" y="51915"/>
                    <a:pt x="459054" y="70653"/>
                  </a:cubicBezTo>
                  <a:lnTo>
                    <a:pt x="459054" y="363311"/>
                  </a:lnTo>
                  <a:cubicBezTo>
                    <a:pt x="459054" y="402332"/>
                    <a:pt x="427421" y="433964"/>
                    <a:pt x="388401" y="433964"/>
                  </a:cubicBezTo>
                  <a:lnTo>
                    <a:pt x="70653" y="433964"/>
                  </a:lnTo>
                  <a:cubicBezTo>
                    <a:pt x="31632" y="433964"/>
                    <a:pt x="0" y="402332"/>
                    <a:pt x="0" y="363311"/>
                  </a:cubicBezTo>
                  <a:lnTo>
                    <a:pt x="0" y="70653"/>
                  </a:lnTo>
                  <a:cubicBezTo>
                    <a:pt x="0" y="31632"/>
                    <a:pt x="31632" y="0"/>
                    <a:pt x="70653" y="0"/>
                  </a:cubicBezTo>
                  <a:close/>
                </a:path>
              </a:pathLst>
            </a:custGeom>
            <a:solidFill>
              <a:srgbClr val="1D1D1B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59054" cy="510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801328" y="1531077"/>
            <a:ext cx="9626012" cy="8755923"/>
          </a:xfrm>
          <a:custGeom>
            <a:avLst/>
            <a:gdLst/>
            <a:ahLst/>
            <a:cxnLst/>
            <a:rect l="l" t="t" r="r" b="b"/>
            <a:pathLst>
              <a:path w="9626012" h="8755923">
                <a:moveTo>
                  <a:pt x="0" y="0"/>
                </a:moveTo>
                <a:lnTo>
                  <a:pt x="9626011" y="0"/>
                </a:lnTo>
                <a:lnTo>
                  <a:pt x="9626011" y="8755923"/>
                </a:lnTo>
                <a:lnTo>
                  <a:pt x="0" y="8755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056" r="-20012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6" name="Group 6"/>
          <p:cNvGrpSpPr/>
          <p:nvPr/>
        </p:nvGrpSpPr>
        <p:grpSpPr>
          <a:xfrm>
            <a:off x="10801328" y="0"/>
            <a:ext cx="7486672" cy="10287000"/>
            <a:chOff x="0" y="0"/>
            <a:chExt cx="1971798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71798" cy="2709333"/>
            </a:xfrm>
            <a:custGeom>
              <a:avLst/>
              <a:gdLst/>
              <a:ahLst/>
              <a:cxnLst/>
              <a:rect l="l" t="t" r="r" b="b"/>
              <a:pathLst>
                <a:path w="1971798" h="2709333">
                  <a:moveTo>
                    <a:pt x="0" y="0"/>
                  </a:moveTo>
                  <a:lnTo>
                    <a:pt x="1971798" y="0"/>
                  </a:lnTo>
                  <a:lnTo>
                    <a:pt x="197179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1D1B">
                <a:alpha val="76863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971798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929082" y="1668784"/>
            <a:ext cx="5205924" cy="4470587"/>
          </a:xfrm>
          <a:custGeom>
            <a:avLst/>
            <a:gdLst/>
            <a:ahLst/>
            <a:cxnLst/>
            <a:rect l="l" t="t" r="r" b="b"/>
            <a:pathLst>
              <a:path w="5205924" h="4470587">
                <a:moveTo>
                  <a:pt x="0" y="0"/>
                </a:moveTo>
                <a:lnTo>
                  <a:pt x="5205924" y="0"/>
                </a:lnTo>
                <a:lnTo>
                  <a:pt x="5205924" y="4470587"/>
                </a:lnTo>
                <a:lnTo>
                  <a:pt x="0" y="44705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0" name="Group 10"/>
          <p:cNvGrpSpPr/>
          <p:nvPr/>
        </p:nvGrpSpPr>
        <p:grpSpPr>
          <a:xfrm>
            <a:off x="11388290" y="6949415"/>
            <a:ext cx="1741642" cy="1748895"/>
            <a:chOff x="0" y="0"/>
            <a:chExt cx="663301" cy="6660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63301" cy="666063"/>
            </a:xfrm>
            <a:custGeom>
              <a:avLst/>
              <a:gdLst/>
              <a:ahLst/>
              <a:cxnLst/>
              <a:rect l="l" t="t" r="r" b="b"/>
              <a:pathLst>
                <a:path w="663301" h="666063">
                  <a:moveTo>
                    <a:pt x="48897" y="0"/>
                  </a:moveTo>
                  <a:lnTo>
                    <a:pt x="614404" y="0"/>
                  </a:lnTo>
                  <a:cubicBezTo>
                    <a:pt x="641409" y="0"/>
                    <a:pt x="663301" y="21892"/>
                    <a:pt x="663301" y="48897"/>
                  </a:cubicBezTo>
                  <a:lnTo>
                    <a:pt x="663301" y="617166"/>
                  </a:lnTo>
                  <a:cubicBezTo>
                    <a:pt x="663301" y="644171"/>
                    <a:pt x="641409" y="666063"/>
                    <a:pt x="614404" y="666063"/>
                  </a:cubicBezTo>
                  <a:lnTo>
                    <a:pt x="48897" y="666063"/>
                  </a:lnTo>
                  <a:cubicBezTo>
                    <a:pt x="21892" y="666063"/>
                    <a:pt x="0" y="644171"/>
                    <a:pt x="0" y="617166"/>
                  </a:cubicBezTo>
                  <a:lnTo>
                    <a:pt x="0" y="48897"/>
                  </a:lnTo>
                  <a:cubicBezTo>
                    <a:pt x="0" y="21892"/>
                    <a:pt x="21892" y="0"/>
                    <a:pt x="48897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663301" cy="742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593089" y="6958735"/>
            <a:ext cx="1741642" cy="1748895"/>
            <a:chOff x="0" y="0"/>
            <a:chExt cx="663301" cy="66606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63301" cy="666063"/>
            </a:xfrm>
            <a:custGeom>
              <a:avLst/>
              <a:gdLst/>
              <a:ahLst/>
              <a:cxnLst/>
              <a:rect l="l" t="t" r="r" b="b"/>
              <a:pathLst>
                <a:path w="663301" h="666063">
                  <a:moveTo>
                    <a:pt x="48897" y="0"/>
                  </a:moveTo>
                  <a:lnTo>
                    <a:pt x="614404" y="0"/>
                  </a:lnTo>
                  <a:cubicBezTo>
                    <a:pt x="641409" y="0"/>
                    <a:pt x="663301" y="21892"/>
                    <a:pt x="663301" y="48897"/>
                  </a:cubicBezTo>
                  <a:lnTo>
                    <a:pt x="663301" y="617166"/>
                  </a:lnTo>
                  <a:cubicBezTo>
                    <a:pt x="663301" y="644171"/>
                    <a:pt x="641409" y="666063"/>
                    <a:pt x="614404" y="666063"/>
                  </a:cubicBezTo>
                  <a:lnTo>
                    <a:pt x="48897" y="666063"/>
                  </a:lnTo>
                  <a:cubicBezTo>
                    <a:pt x="21892" y="666063"/>
                    <a:pt x="0" y="644171"/>
                    <a:pt x="0" y="617166"/>
                  </a:cubicBezTo>
                  <a:lnTo>
                    <a:pt x="0" y="48897"/>
                  </a:lnTo>
                  <a:cubicBezTo>
                    <a:pt x="0" y="21892"/>
                    <a:pt x="21892" y="0"/>
                    <a:pt x="48897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76200"/>
              <a:ext cx="663301" cy="742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819398" y="6958735"/>
            <a:ext cx="1741642" cy="1748895"/>
            <a:chOff x="0" y="0"/>
            <a:chExt cx="663301" cy="66606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63301" cy="666063"/>
            </a:xfrm>
            <a:custGeom>
              <a:avLst/>
              <a:gdLst/>
              <a:ahLst/>
              <a:cxnLst/>
              <a:rect l="l" t="t" r="r" b="b"/>
              <a:pathLst>
                <a:path w="663301" h="666063">
                  <a:moveTo>
                    <a:pt x="48897" y="0"/>
                  </a:moveTo>
                  <a:lnTo>
                    <a:pt x="614404" y="0"/>
                  </a:lnTo>
                  <a:cubicBezTo>
                    <a:pt x="641409" y="0"/>
                    <a:pt x="663301" y="21892"/>
                    <a:pt x="663301" y="48897"/>
                  </a:cubicBezTo>
                  <a:lnTo>
                    <a:pt x="663301" y="617166"/>
                  </a:lnTo>
                  <a:cubicBezTo>
                    <a:pt x="663301" y="644171"/>
                    <a:pt x="641409" y="666063"/>
                    <a:pt x="614404" y="666063"/>
                  </a:cubicBezTo>
                  <a:lnTo>
                    <a:pt x="48897" y="666063"/>
                  </a:lnTo>
                  <a:cubicBezTo>
                    <a:pt x="21892" y="666063"/>
                    <a:pt x="0" y="644171"/>
                    <a:pt x="0" y="617166"/>
                  </a:cubicBezTo>
                  <a:lnTo>
                    <a:pt x="0" y="48897"/>
                  </a:lnTo>
                  <a:cubicBezTo>
                    <a:pt x="0" y="21892"/>
                    <a:pt x="21892" y="0"/>
                    <a:pt x="48897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76200"/>
              <a:ext cx="663301" cy="742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1811682" y="7624274"/>
            <a:ext cx="894858" cy="853471"/>
          </a:xfrm>
          <a:custGeom>
            <a:avLst/>
            <a:gdLst/>
            <a:ahLst/>
            <a:cxnLst/>
            <a:rect l="l" t="t" r="r" b="b"/>
            <a:pathLst>
              <a:path w="894858" h="853471">
                <a:moveTo>
                  <a:pt x="0" y="0"/>
                </a:moveTo>
                <a:lnTo>
                  <a:pt x="894858" y="0"/>
                </a:lnTo>
                <a:lnTo>
                  <a:pt x="894858" y="853471"/>
                </a:lnTo>
                <a:lnTo>
                  <a:pt x="0" y="853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0" name="Freeform 20"/>
          <p:cNvSpPr/>
          <p:nvPr/>
        </p:nvSpPr>
        <p:spPr>
          <a:xfrm>
            <a:off x="16216988" y="7500281"/>
            <a:ext cx="946461" cy="1012257"/>
          </a:xfrm>
          <a:custGeom>
            <a:avLst/>
            <a:gdLst/>
            <a:ahLst/>
            <a:cxnLst/>
            <a:rect l="l" t="t" r="r" b="b"/>
            <a:pathLst>
              <a:path w="946461" h="1012257">
                <a:moveTo>
                  <a:pt x="0" y="0"/>
                </a:moveTo>
                <a:lnTo>
                  <a:pt x="946461" y="0"/>
                </a:lnTo>
                <a:lnTo>
                  <a:pt x="946461" y="1012257"/>
                </a:lnTo>
                <a:lnTo>
                  <a:pt x="0" y="10122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1" name="Freeform 21"/>
          <p:cNvSpPr/>
          <p:nvPr/>
        </p:nvSpPr>
        <p:spPr>
          <a:xfrm>
            <a:off x="14104945" y="7732342"/>
            <a:ext cx="717931" cy="754723"/>
          </a:xfrm>
          <a:custGeom>
            <a:avLst/>
            <a:gdLst/>
            <a:ahLst/>
            <a:cxnLst/>
            <a:rect l="l" t="t" r="r" b="b"/>
            <a:pathLst>
              <a:path w="717931" h="754723">
                <a:moveTo>
                  <a:pt x="0" y="0"/>
                </a:moveTo>
                <a:lnTo>
                  <a:pt x="717930" y="0"/>
                </a:lnTo>
                <a:lnTo>
                  <a:pt x="717930" y="754723"/>
                </a:lnTo>
                <a:lnTo>
                  <a:pt x="0" y="7547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2" name="Freeform 22"/>
          <p:cNvSpPr/>
          <p:nvPr/>
        </p:nvSpPr>
        <p:spPr>
          <a:xfrm>
            <a:off x="724526" y="1809470"/>
            <a:ext cx="909157" cy="853471"/>
          </a:xfrm>
          <a:custGeom>
            <a:avLst/>
            <a:gdLst/>
            <a:ahLst/>
            <a:cxnLst/>
            <a:rect l="l" t="t" r="r" b="b"/>
            <a:pathLst>
              <a:path w="909157" h="853471">
                <a:moveTo>
                  <a:pt x="0" y="0"/>
                </a:moveTo>
                <a:lnTo>
                  <a:pt x="909157" y="0"/>
                </a:lnTo>
                <a:lnTo>
                  <a:pt x="909157" y="853471"/>
                </a:lnTo>
                <a:lnTo>
                  <a:pt x="0" y="8534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3" name="Freeform 23"/>
          <p:cNvSpPr/>
          <p:nvPr/>
        </p:nvSpPr>
        <p:spPr>
          <a:xfrm>
            <a:off x="532332" y="5126083"/>
            <a:ext cx="1077191" cy="1144426"/>
          </a:xfrm>
          <a:custGeom>
            <a:avLst/>
            <a:gdLst/>
            <a:ahLst/>
            <a:cxnLst/>
            <a:rect l="l" t="t" r="r" b="b"/>
            <a:pathLst>
              <a:path w="1077191" h="1144426">
                <a:moveTo>
                  <a:pt x="0" y="0"/>
                </a:moveTo>
                <a:lnTo>
                  <a:pt x="1077191" y="0"/>
                </a:lnTo>
                <a:lnTo>
                  <a:pt x="1077191" y="1144426"/>
                </a:lnTo>
                <a:lnTo>
                  <a:pt x="0" y="1144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4" name="Freeform 24"/>
          <p:cNvSpPr/>
          <p:nvPr/>
        </p:nvSpPr>
        <p:spPr>
          <a:xfrm>
            <a:off x="2590356" y="5165656"/>
            <a:ext cx="1025739" cy="1060195"/>
          </a:xfrm>
          <a:custGeom>
            <a:avLst/>
            <a:gdLst/>
            <a:ahLst/>
            <a:cxnLst/>
            <a:rect l="l" t="t" r="r" b="b"/>
            <a:pathLst>
              <a:path w="1025739" h="1060195">
                <a:moveTo>
                  <a:pt x="0" y="0"/>
                </a:moveTo>
                <a:lnTo>
                  <a:pt x="1025739" y="0"/>
                </a:lnTo>
                <a:lnTo>
                  <a:pt x="1025739" y="1060195"/>
                </a:lnTo>
                <a:lnTo>
                  <a:pt x="0" y="10601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5" name="Freeform 25"/>
          <p:cNvSpPr/>
          <p:nvPr/>
        </p:nvSpPr>
        <p:spPr>
          <a:xfrm>
            <a:off x="6893912" y="5218950"/>
            <a:ext cx="1034728" cy="1063987"/>
          </a:xfrm>
          <a:custGeom>
            <a:avLst/>
            <a:gdLst/>
            <a:ahLst/>
            <a:cxnLst/>
            <a:rect l="l" t="t" r="r" b="b"/>
            <a:pathLst>
              <a:path w="1034728" h="1063987">
                <a:moveTo>
                  <a:pt x="0" y="0"/>
                </a:moveTo>
                <a:lnTo>
                  <a:pt x="1034727" y="0"/>
                </a:lnTo>
                <a:lnTo>
                  <a:pt x="1034727" y="1063988"/>
                </a:lnTo>
                <a:lnTo>
                  <a:pt x="0" y="10639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6" name="Freeform 26"/>
          <p:cNvSpPr/>
          <p:nvPr/>
        </p:nvSpPr>
        <p:spPr>
          <a:xfrm>
            <a:off x="7690111" y="5734523"/>
            <a:ext cx="514587" cy="563931"/>
          </a:xfrm>
          <a:custGeom>
            <a:avLst/>
            <a:gdLst/>
            <a:ahLst/>
            <a:cxnLst/>
            <a:rect l="l" t="t" r="r" b="b"/>
            <a:pathLst>
              <a:path w="514587" h="563931">
                <a:moveTo>
                  <a:pt x="0" y="0"/>
                </a:moveTo>
                <a:lnTo>
                  <a:pt x="514587" y="0"/>
                </a:lnTo>
                <a:lnTo>
                  <a:pt x="514587" y="563931"/>
                </a:lnTo>
                <a:lnTo>
                  <a:pt x="0" y="56393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7" name="Freeform 27"/>
          <p:cNvSpPr/>
          <p:nvPr/>
        </p:nvSpPr>
        <p:spPr>
          <a:xfrm>
            <a:off x="9431042" y="5302698"/>
            <a:ext cx="970235" cy="1088623"/>
          </a:xfrm>
          <a:custGeom>
            <a:avLst/>
            <a:gdLst/>
            <a:ahLst/>
            <a:cxnLst/>
            <a:rect l="l" t="t" r="r" b="b"/>
            <a:pathLst>
              <a:path w="970235" h="1088623">
                <a:moveTo>
                  <a:pt x="0" y="0"/>
                </a:moveTo>
                <a:lnTo>
                  <a:pt x="970236" y="0"/>
                </a:lnTo>
                <a:lnTo>
                  <a:pt x="970236" y="1088623"/>
                </a:lnTo>
                <a:lnTo>
                  <a:pt x="0" y="10886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8" name="AutoShape 28"/>
          <p:cNvSpPr/>
          <p:nvPr/>
        </p:nvSpPr>
        <p:spPr>
          <a:xfrm>
            <a:off x="1593199" y="5853095"/>
            <a:ext cx="971947" cy="0"/>
          </a:xfrm>
          <a:prstGeom prst="line">
            <a:avLst/>
          </a:prstGeom>
          <a:ln w="38100" cap="flat">
            <a:solidFill>
              <a:srgbClr val="F2C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29" name="Freeform 29"/>
          <p:cNvSpPr/>
          <p:nvPr/>
        </p:nvSpPr>
        <p:spPr>
          <a:xfrm>
            <a:off x="4597761" y="5126083"/>
            <a:ext cx="1011154" cy="1265238"/>
          </a:xfrm>
          <a:custGeom>
            <a:avLst/>
            <a:gdLst/>
            <a:ahLst/>
            <a:cxnLst/>
            <a:rect l="l" t="t" r="r" b="b"/>
            <a:pathLst>
              <a:path w="1011154" h="1265238">
                <a:moveTo>
                  <a:pt x="0" y="0"/>
                </a:moveTo>
                <a:lnTo>
                  <a:pt x="1011154" y="0"/>
                </a:lnTo>
                <a:lnTo>
                  <a:pt x="1011154" y="1265238"/>
                </a:lnTo>
                <a:lnTo>
                  <a:pt x="0" y="126523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0" name="AutoShape 30"/>
          <p:cNvSpPr/>
          <p:nvPr/>
        </p:nvSpPr>
        <p:spPr>
          <a:xfrm>
            <a:off x="3666616" y="5853095"/>
            <a:ext cx="971947" cy="0"/>
          </a:xfrm>
          <a:prstGeom prst="line">
            <a:avLst/>
          </a:prstGeom>
          <a:ln w="38100" cap="flat">
            <a:solidFill>
              <a:srgbClr val="F2C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31" name="AutoShape 31"/>
          <p:cNvSpPr/>
          <p:nvPr/>
        </p:nvSpPr>
        <p:spPr>
          <a:xfrm>
            <a:off x="5740034" y="5853095"/>
            <a:ext cx="971947" cy="0"/>
          </a:xfrm>
          <a:prstGeom prst="line">
            <a:avLst/>
          </a:prstGeom>
          <a:ln w="38100" cap="flat">
            <a:solidFill>
              <a:srgbClr val="F2C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32" name="AutoShape 32"/>
          <p:cNvSpPr/>
          <p:nvPr/>
        </p:nvSpPr>
        <p:spPr>
          <a:xfrm>
            <a:off x="8204698" y="5853095"/>
            <a:ext cx="971947" cy="0"/>
          </a:xfrm>
          <a:prstGeom prst="line">
            <a:avLst/>
          </a:prstGeom>
          <a:ln w="38100" cap="flat">
            <a:solidFill>
              <a:srgbClr val="F2C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grpSp>
        <p:nvGrpSpPr>
          <p:cNvPr id="33" name="Group 33"/>
          <p:cNvGrpSpPr/>
          <p:nvPr/>
        </p:nvGrpSpPr>
        <p:grpSpPr>
          <a:xfrm>
            <a:off x="615420" y="7928462"/>
            <a:ext cx="8848355" cy="1717033"/>
            <a:chOff x="0" y="0"/>
            <a:chExt cx="11797807" cy="2289377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238573"/>
              <a:ext cx="1607128" cy="1519290"/>
              <a:chOff x="0" y="0"/>
              <a:chExt cx="459054" cy="433964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59054" cy="433964"/>
              </a:xfrm>
              <a:custGeom>
                <a:avLst/>
                <a:gdLst/>
                <a:ahLst/>
                <a:cxnLst/>
                <a:rect l="l" t="t" r="r" b="b"/>
                <a:pathLst>
                  <a:path w="459054" h="433964">
                    <a:moveTo>
                      <a:pt x="70653" y="0"/>
                    </a:moveTo>
                    <a:lnTo>
                      <a:pt x="388401" y="0"/>
                    </a:lnTo>
                    <a:cubicBezTo>
                      <a:pt x="407139" y="0"/>
                      <a:pt x="425110" y="7444"/>
                      <a:pt x="438360" y="20694"/>
                    </a:cubicBezTo>
                    <a:cubicBezTo>
                      <a:pt x="451610" y="33944"/>
                      <a:pt x="459054" y="51915"/>
                      <a:pt x="459054" y="70653"/>
                    </a:cubicBezTo>
                    <a:lnTo>
                      <a:pt x="459054" y="363311"/>
                    </a:lnTo>
                    <a:cubicBezTo>
                      <a:pt x="459054" y="402332"/>
                      <a:pt x="427421" y="433964"/>
                      <a:pt x="388401" y="433964"/>
                    </a:cubicBezTo>
                    <a:lnTo>
                      <a:pt x="70653" y="433964"/>
                    </a:lnTo>
                    <a:cubicBezTo>
                      <a:pt x="31632" y="433964"/>
                      <a:pt x="0" y="402332"/>
                      <a:pt x="0" y="363311"/>
                    </a:cubicBezTo>
                    <a:lnTo>
                      <a:pt x="0" y="70653"/>
                    </a:lnTo>
                    <a:cubicBezTo>
                      <a:pt x="0" y="31632"/>
                      <a:pt x="31632" y="0"/>
                      <a:pt x="70653" y="0"/>
                    </a:cubicBezTo>
                    <a:close/>
                  </a:path>
                </a:pathLst>
              </a:custGeom>
              <a:solidFill>
                <a:srgbClr val="1D1D1B"/>
              </a:solid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38100"/>
                <a:ext cx="459054" cy="4720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243691" y="259487"/>
              <a:ext cx="1119745" cy="1327106"/>
            </a:xfrm>
            <a:custGeom>
              <a:avLst/>
              <a:gdLst/>
              <a:ahLst/>
              <a:cxnLst/>
              <a:rect l="l" t="t" r="r" b="b"/>
              <a:pathLst>
                <a:path w="1119745" h="1327106">
                  <a:moveTo>
                    <a:pt x="0" y="0"/>
                  </a:moveTo>
                  <a:lnTo>
                    <a:pt x="1119746" y="0"/>
                  </a:lnTo>
                  <a:lnTo>
                    <a:pt x="1119746" y="1327106"/>
                  </a:lnTo>
                  <a:lnTo>
                    <a:pt x="0" y="1327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906405" y="441958"/>
              <a:ext cx="9891402" cy="18474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27801" lvl="1" indent="-213900" algn="l">
                <a:lnSpc>
                  <a:spcPts val="2774"/>
                </a:lnSpc>
                <a:buFont typeface="Arial"/>
                <a:buChar char="•"/>
              </a:pPr>
              <a:r>
                <a:rPr lang="en-US" sz="1981" spc="140">
                  <a:solidFill>
                    <a:srgbClr val="191919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Impulsar la sostenibilidad en la agroindustria</a:t>
              </a:r>
            </a:p>
            <a:p>
              <a:pPr marL="427801" lvl="1" indent="-213900" algn="l">
                <a:lnSpc>
                  <a:spcPts val="2774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981" u="none" strike="noStrike" spc="140">
                  <a:solidFill>
                    <a:srgbClr val="191919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Reducir </a:t>
              </a:r>
              <a:r>
                <a:rPr lang="en-US" sz="1981" u="none" strike="noStrike" spc="140">
                  <a:solidFill>
                    <a:srgbClr val="F2CF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costos energéticos</a:t>
              </a:r>
            </a:p>
            <a:p>
              <a:pPr marL="427801" lvl="1" indent="-213900" algn="l">
                <a:lnSpc>
                  <a:spcPts val="2774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981" u="none" strike="noStrike" spc="140">
                  <a:solidFill>
                    <a:srgbClr val="191919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Descentralizar el uso de la energía</a:t>
              </a:r>
            </a:p>
            <a:p>
              <a:pPr marL="427801" lvl="1" indent="-213900" algn="l">
                <a:lnSpc>
                  <a:spcPts val="2774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981" u="none" strike="noStrike" spc="140">
                  <a:solidFill>
                    <a:srgbClr val="191919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Generar una ventaja competitiva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906405" y="-104775"/>
              <a:ext cx="9447852" cy="597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11"/>
                </a:lnSpc>
                <a:spcBef>
                  <a:spcPct val="0"/>
                </a:spcBef>
              </a:pPr>
              <a:r>
                <a:rPr lang="en-US" sz="2436" spc="158">
                  <a:solidFill>
                    <a:srgbClr val="191919"/>
                  </a:solidFill>
                  <a:latin typeface="Avenir"/>
                  <a:ea typeface="Avenir"/>
                  <a:cs typeface="Avenir"/>
                  <a:sym typeface="Avenir"/>
                </a:rPr>
                <a:t>COMPROMISO CON EL SECTOR AGRÍCOLA</a:t>
              </a:r>
            </a:p>
          </p:txBody>
        </p:sp>
      </p:grpSp>
      <p:sp>
        <p:nvSpPr>
          <p:cNvPr id="40" name="AutoShape 40"/>
          <p:cNvSpPr/>
          <p:nvPr/>
        </p:nvSpPr>
        <p:spPr>
          <a:xfrm>
            <a:off x="660848" y="1120334"/>
            <a:ext cx="952500" cy="0"/>
          </a:xfrm>
          <a:prstGeom prst="line">
            <a:avLst/>
          </a:prstGeom>
          <a:ln w="38100" cap="flat">
            <a:solidFill>
              <a:srgbClr val="F2C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41" name="TextBox 41"/>
          <p:cNvSpPr txBox="1"/>
          <p:nvPr/>
        </p:nvSpPr>
        <p:spPr>
          <a:xfrm>
            <a:off x="138122" y="6341639"/>
            <a:ext cx="1376519" cy="395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2"/>
              </a:lnSpc>
            </a:pPr>
            <a:r>
              <a:rPr lang="en-US" sz="2044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ASESORÍA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721348" y="6363674"/>
            <a:ext cx="2531678" cy="395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2"/>
              </a:lnSpc>
            </a:pPr>
            <a:r>
              <a:rPr lang="en-US" sz="2044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FINANCIAMIENTO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444984" y="6341639"/>
            <a:ext cx="1657169" cy="395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2"/>
              </a:lnSpc>
            </a:pPr>
            <a:r>
              <a:rPr lang="en-US" sz="2044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INGENIERÍA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6296542" y="6341639"/>
            <a:ext cx="2282252" cy="757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2"/>
              </a:lnSpc>
            </a:pPr>
            <a:r>
              <a:rPr lang="en-US" sz="2044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CONSTRUCCIÓN</a:t>
            </a:r>
          </a:p>
          <a:p>
            <a:pPr algn="ctr">
              <a:lnSpc>
                <a:spcPts val="2862"/>
              </a:lnSpc>
            </a:pPr>
            <a:r>
              <a:rPr lang="en-US" sz="2044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PLANTA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131825" y="4170777"/>
            <a:ext cx="6665326" cy="606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1"/>
              </a:lnSpc>
              <a:spcBef>
                <a:spcPct val="0"/>
              </a:spcBef>
            </a:pPr>
            <a:r>
              <a:rPr lang="en-US" sz="3200" spc="208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SERVICIO INTEGRAL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22957" y="207210"/>
            <a:ext cx="12095181" cy="79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6"/>
              </a:lnSpc>
            </a:pPr>
            <a:r>
              <a:rPr lang="en-US" sz="4182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¿QUIENES SOMOS?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006236" y="2061472"/>
            <a:ext cx="7418551" cy="1749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7801" lvl="1" indent="-213900" algn="l">
              <a:lnSpc>
                <a:spcPts val="2774"/>
              </a:lnSpc>
              <a:spcBef>
                <a:spcPct val="0"/>
              </a:spcBef>
              <a:buFont typeface="Arial"/>
              <a:buChar char="•"/>
            </a:pPr>
            <a:r>
              <a:rPr lang="en-US" sz="1981" u="none" strike="noStrike" spc="140">
                <a:solidFill>
                  <a:srgbClr val="191919"/>
                </a:solidFill>
                <a:latin typeface="Avenir Bold"/>
                <a:ea typeface="Avenir Bold"/>
                <a:cs typeface="Avenir Bold"/>
                <a:sym typeface="Avenir Bold"/>
              </a:rPr>
              <a:t>Parte del Grupo CFL, con 40+ años de experiencia en construcción e inmobiliario.</a:t>
            </a:r>
          </a:p>
          <a:p>
            <a:pPr marL="427801" lvl="1" indent="-213900" algn="l">
              <a:lnSpc>
                <a:spcPts val="2774"/>
              </a:lnSpc>
              <a:spcBef>
                <a:spcPct val="0"/>
              </a:spcBef>
              <a:buFont typeface="Arial"/>
              <a:buChar char="•"/>
            </a:pPr>
            <a:r>
              <a:rPr lang="en-US" sz="1981" u="none" strike="noStrike" spc="140">
                <a:solidFill>
                  <a:srgbClr val="191919"/>
                </a:solidFill>
                <a:latin typeface="Avenir Bold"/>
                <a:ea typeface="Avenir Bold"/>
                <a:cs typeface="Avenir Bold"/>
                <a:sym typeface="Avenir Bold"/>
              </a:rPr>
              <a:t>Soluciones solares B2B conectadas y aisladas a la red.</a:t>
            </a:r>
          </a:p>
          <a:p>
            <a:pPr algn="l">
              <a:lnSpc>
                <a:spcPts val="2774"/>
              </a:lnSpc>
              <a:spcBef>
                <a:spcPct val="0"/>
              </a:spcBef>
            </a:pPr>
            <a:endParaRPr lang="en-US" sz="1981" u="none" strike="noStrike" spc="140">
              <a:solidFill>
                <a:srgbClr val="191919"/>
              </a:solidFill>
              <a:latin typeface="Avenir Bold"/>
              <a:ea typeface="Avenir Bold"/>
              <a:cs typeface="Avenir Bold"/>
              <a:sym typeface="Avenir 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2006236" y="1561697"/>
            <a:ext cx="3888034" cy="471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11"/>
              </a:lnSpc>
              <a:spcBef>
                <a:spcPct val="0"/>
              </a:spcBef>
            </a:pPr>
            <a:r>
              <a:rPr lang="en-US" sz="2436" spc="158">
                <a:solidFill>
                  <a:srgbClr val="191919"/>
                </a:solidFill>
                <a:latin typeface="Avenir"/>
                <a:ea typeface="Avenir"/>
                <a:cs typeface="Avenir"/>
                <a:sym typeface="Avenir"/>
              </a:rPr>
              <a:t>ORIGEN Y SOLUCIONES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1473124" y="6958106"/>
            <a:ext cx="1571973" cy="561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51"/>
              </a:lnSpc>
              <a:spcBef>
                <a:spcPct val="0"/>
              </a:spcBef>
            </a:pPr>
            <a:r>
              <a:rPr lang="en-US" sz="1536" spc="99">
                <a:solidFill>
                  <a:srgbClr val="191919"/>
                </a:solidFill>
                <a:latin typeface="Avenir Bold"/>
                <a:ea typeface="Avenir Bold"/>
                <a:cs typeface="Avenir Bold"/>
                <a:sym typeface="Avenir Bold"/>
              </a:rPr>
              <a:t>SOLUCIONES COMERCIALES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5925741" y="6967426"/>
            <a:ext cx="1571973" cy="561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51"/>
              </a:lnSpc>
              <a:spcBef>
                <a:spcPct val="0"/>
              </a:spcBef>
            </a:pPr>
            <a:r>
              <a:rPr lang="en-US" sz="1536" spc="99">
                <a:solidFill>
                  <a:srgbClr val="191919"/>
                </a:solidFill>
                <a:latin typeface="Avenir Bold"/>
                <a:ea typeface="Avenir Bold"/>
                <a:cs typeface="Avenir Bold"/>
                <a:sym typeface="Avenir Bold"/>
              </a:rPr>
              <a:t>SOLUCIONES INDUSTRIALES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677923" y="7014606"/>
            <a:ext cx="1571973" cy="561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51"/>
              </a:lnSpc>
              <a:spcBef>
                <a:spcPct val="0"/>
              </a:spcBef>
            </a:pPr>
            <a:r>
              <a:rPr lang="en-US" sz="1536" spc="99">
                <a:solidFill>
                  <a:srgbClr val="191919"/>
                </a:solidFill>
                <a:latin typeface="Avenir Bold"/>
                <a:ea typeface="Avenir Bold"/>
                <a:cs typeface="Avenir Bold"/>
                <a:sym typeface="Avenir Bold"/>
              </a:rPr>
              <a:t>SOLUCIONES AGRÍCOLAS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656025" y="6341639"/>
            <a:ext cx="2282252" cy="395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2"/>
              </a:lnSpc>
            </a:pPr>
            <a:r>
              <a:rPr lang="en-US" sz="2044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OPERACIÓN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531077"/>
            <a:chOff x="0" y="0"/>
            <a:chExt cx="5385866" cy="4509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66" cy="450906"/>
            </a:xfrm>
            <a:custGeom>
              <a:avLst/>
              <a:gdLst/>
              <a:ahLst/>
              <a:cxnLst/>
              <a:rect l="l" t="t" r="r" b="b"/>
              <a:pathLst>
                <a:path w="5385866" h="450906">
                  <a:moveTo>
                    <a:pt x="0" y="0"/>
                  </a:moveTo>
                  <a:lnTo>
                    <a:pt x="5385866" y="0"/>
                  </a:lnTo>
                  <a:lnTo>
                    <a:pt x="5385866" y="450906"/>
                  </a:lnTo>
                  <a:lnTo>
                    <a:pt x="0" y="450906"/>
                  </a:lnTo>
                  <a:close/>
                </a:path>
              </a:pathLst>
            </a:custGeom>
            <a:blipFill>
              <a:blip r:embed="rId2"/>
              <a:stretch>
                <a:fillRect t="-287942" b="-367549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975028" y="0"/>
            <a:ext cx="19130211" cy="1531077"/>
            <a:chOff x="0" y="0"/>
            <a:chExt cx="5038409" cy="4032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38410" cy="403247"/>
            </a:xfrm>
            <a:custGeom>
              <a:avLst/>
              <a:gdLst/>
              <a:ahLst/>
              <a:cxnLst/>
              <a:rect l="l" t="t" r="r" b="b"/>
              <a:pathLst>
                <a:path w="5038410" h="403247">
                  <a:moveTo>
                    <a:pt x="0" y="0"/>
                  </a:moveTo>
                  <a:lnTo>
                    <a:pt x="5038410" y="0"/>
                  </a:lnTo>
                  <a:lnTo>
                    <a:pt x="5038410" y="403247"/>
                  </a:lnTo>
                  <a:lnTo>
                    <a:pt x="0" y="403247"/>
                  </a:lnTo>
                  <a:close/>
                </a:path>
              </a:pathLst>
            </a:custGeom>
            <a:solidFill>
              <a:srgbClr val="1D1D1B">
                <a:alpha val="7098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038409" cy="450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11422152" y="9897485"/>
            <a:ext cx="6537198" cy="14288"/>
          </a:xfrm>
          <a:prstGeom prst="line">
            <a:avLst/>
          </a:prstGeom>
          <a:ln w="28575" cap="flat">
            <a:solidFill>
              <a:srgbClr val="F2C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grpSp>
        <p:nvGrpSpPr>
          <p:cNvPr id="8" name="Group 8"/>
          <p:cNvGrpSpPr/>
          <p:nvPr/>
        </p:nvGrpSpPr>
        <p:grpSpPr>
          <a:xfrm>
            <a:off x="1203574" y="3341646"/>
            <a:ext cx="1828084" cy="1569598"/>
            <a:chOff x="0" y="0"/>
            <a:chExt cx="570709" cy="4900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70709" cy="490013"/>
            </a:xfrm>
            <a:custGeom>
              <a:avLst/>
              <a:gdLst/>
              <a:ahLst/>
              <a:cxnLst/>
              <a:rect l="l" t="t" r="r" b="b"/>
              <a:pathLst>
                <a:path w="570709" h="490013">
                  <a:moveTo>
                    <a:pt x="215985" y="0"/>
                  </a:moveTo>
                  <a:lnTo>
                    <a:pt x="354725" y="0"/>
                  </a:lnTo>
                  <a:cubicBezTo>
                    <a:pt x="474010" y="0"/>
                    <a:pt x="570709" y="96700"/>
                    <a:pt x="570709" y="215985"/>
                  </a:cubicBezTo>
                  <a:lnTo>
                    <a:pt x="570709" y="274028"/>
                  </a:lnTo>
                  <a:cubicBezTo>
                    <a:pt x="570709" y="331311"/>
                    <a:pt x="547954" y="386247"/>
                    <a:pt x="507449" y="426752"/>
                  </a:cubicBezTo>
                  <a:cubicBezTo>
                    <a:pt x="466944" y="467257"/>
                    <a:pt x="412008" y="490013"/>
                    <a:pt x="354725" y="490013"/>
                  </a:cubicBezTo>
                  <a:lnTo>
                    <a:pt x="215985" y="490013"/>
                  </a:lnTo>
                  <a:cubicBezTo>
                    <a:pt x="158702" y="490013"/>
                    <a:pt x="103765" y="467257"/>
                    <a:pt x="63260" y="426752"/>
                  </a:cubicBezTo>
                  <a:cubicBezTo>
                    <a:pt x="22755" y="386247"/>
                    <a:pt x="0" y="331311"/>
                    <a:pt x="0" y="274028"/>
                  </a:cubicBezTo>
                  <a:lnTo>
                    <a:pt x="0" y="215985"/>
                  </a:lnTo>
                  <a:cubicBezTo>
                    <a:pt x="0" y="158702"/>
                    <a:pt x="22755" y="103765"/>
                    <a:pt x="63260" y="63260"/>
                  </a:cubicBezTo>
                  <a:cubicBezTo>
                    <a:pt x="103765" y="22755"/>
                    <a:pt x="158702" y="0"/>
                    <a:pt x="215985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570709" cy="537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41460" y="3534052"/>
            <a:ext cx="1152311" cy="1152311"/>
          </a:xfrm>
          <a:custGeom>
            <a:avLst/>
            <a:gdLst/>
            <a:ahLst/>
            <a:cxnLst/>
            <a:rect l="l" t="t" r="r" b="b"/>
            <a:pathLst>
              <a:path w="1152311" h="1152311">
                <a:moveTo>
                  <a:pt x="0" y="0"/>
                </a:moveTo>
                <a:lnTo>
                  <a:pt x="1152312" y="0"/>
                </a:lnTo>
                <a:lnTo>
                  <a:pt x="1152312" y="1152311"/>
                </a:lnTo>
                <a:lnTo>
                  <a:pt x="0" y="11523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2" name="Group 12"/>
          <p:cNvGrpSpPr/>
          <p:nvPr/>
        </p:nvGrpSpPr>
        <p:grpSpPr>
          <a:xfrm>
            <a:off x="4025667" y="3313927"/>
            <a:ext cx="1828084" cy="1569598"/>
            <a:chOff x="0" y="0"/>
            <a:chExt cx="570709" cy="4900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70709" cy="490013"/>
            </a:xfrm>
            <a:custGeom>
              <a:avLst/>
              <a:gdLst/>
              <a:ahLst/>
              <a:cxnLst/>
              <a:rect l="l" t="t" r="r" b="b"/>
              <a:pathLst>
                <a:path w="570709" h="490013">
                  <a:moveTo>
                    <a:pt x="215985" y="0"/>
                  </a:moveTo>
                  <a:lnTo>
                    <a:pt x="354725" y="0"/>
                  </a:lnTo>
                  <a:cubicBezTo>
                    <a:pt x="474010" y="0"/>
                    <a:pt x="570709" y="96700"/>
                    <a:pt x="570709" y="215985"/>
                  </a:cubicBezTo>
                  <a:lnTo>
                    <a:pt x="570709" y="274028"/>
                  </a:lnTo>
                  <a:cubicBezTo>
                    <a:pt x="570709" y="331311"/>
                    <a:pt x="547954" y="386247"/>
                    <a:pt x="507449" y="426752"/>
                  </a:cubicBezTo>
                  <a:cubicBezTo>
                    <a:pt x="466944" y="467257"/>
                    <a:pt x="412008" y="490013"/>
                    <a:pt x="354725" y="490013"/>
                  </a:cubicBezTo>
                  <a:lnTo>
                    <a:pt x="215985" y="490013"/>
                  </a:lnTo>
                  <a:cubicBezTo>
                    <a:pt x="158702" y="490013"/>
                    <a:pt x="103765" y="467257"/>
                    <a:pt x="63260" y="426752"/>
                  </a:cubicBezTo>
                  <a:cubicBezTo>
                    <a:pt x="22755" y="386247"/>
                    <a:pt x="0" y="331311"/>
                    <a:pt x="0" y="274028"/>
                  </a:cubicBezTo>
                  <a:lnTo>
                    <a:pt x="0" y="215985"/>
                  </a:lnTo>
                  <a:cubicBezTo>
                    <a:pt x="0" y="158702"/>
                    <a:pt x="22755" y="103765"/>
                    <a:pt x="63260" y="63260"/>
                  </a:cubicBezTo>
                  <a:cubicBezTo>
                    <a:pt x="103765" y="22755"/>
                    <a:pt x="158702" y="0"/>
                    <a:pt x="215985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570709" cy="537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180317" y="3559557"/>
            <a:ext cx="1518785" cy="1078337"/>
          </a:xfrm>
          <a:custGeom>
            <a:avLst/>
            <a:gdLst/>
            <a:ahLst/>
            <a:cxnLst/>
            <a:rect l="l" t="t" r="r" b="b"/>
            <a:pathLst>
              <a:path w="1518785" h="1078337">
                <a:moveTo>
                  <a:pt x="0" y="0"/>
                </a:moveTo>
                <a:lnTo>
                  <a:pt x="1518784" y="0"/>
                </a:lnTo>
                <a:lnTo>
                  <a:pt x="1518784" y="1078337"/>
                </a:lnTo>
                <a:lnTo>
                  <a:pt x="0" y="10783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6" name="Group 16"/>
          <p:cNvGrpSpPr/>
          <p:nvPr/>
        </p:nvGrpSpPr>
        <p:grpSpPr>
          <a:xfrm>
            <a:off x="6787398" y="3313927"/>
            <a:ext cx="1828084" cy="1569598"/>
            <a:chOff x="0" y="0"/>
            <a:chExt cx="570709" cy="49001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0709" cy="490013"/>
            </a:xfrm>
            <a:custGeom>
              <a:avLst/>
              <a:gdLst/>
              <a:ahLst/>
              <a:cxnLst/>
              <a:rect l="l" t="t" r="r" b="b"/>
              <a:pathLst>
                <a:path w="570709" h="490013">
                  <a:moveTo>
                    <a:pt x="215985" y="0"/>
                  </a:moveTo>
                  <a:lnTo>
                    <a:pt x="354725" y="0"/>
                  </a:lnTo>
                  <a:cubicBezTo>
                    <a:pt x="474010" y="0"/>
                    <a:pt x="570709" y="96700"/>
                    <a:pt x="570709" y="215985"/>
                  </a:cubicBezTo>
                  <a:lnTo>
                    <a:pt x="570709" y="274028"/>
                  </a:lnTo>
                  <a:cubicBezTo>
                    <a:pt x="570709" y="331311"/>
                    <a:pt x="547954" y="386247"/>
                    <a:pt x="507449" y="426752"/>
                  </a:cubicBezTo>
                  <a:cubicBezTo>
                    <a:pt x="466944" y="467257"/>
                    <a:pt x="412008" y="490013"/>
                    <a:pt x="354725" y="490013"/>
                  </a:cubicBezTo>
                  <a:lnTo>
                    <a:pt x="215985" y="490013"/>
                  </a:lnTo>
                  <a:cubicBezTo>
                    <a:pt x="158702" y="490013"/>
                    <a:pt x="103765" y="467257"/>
                    <a:pt x="63260" y="426752"/>
                  </a:cubicBezTo>
                  <a:cubicBezTo>
                    <a:pt x="22755" y="386247"/>
                    <a:pt x="0" y="331311"/>
                    <a:pt x="0" y="274028"/>
                  </a:cubicBezTo>
                  <a:lnTo>
                    <a:pt x="0" y="215985"/>
                  </a:lnTo>
                  <a:cubicBezTo>
                    <a:pt x="0" y="158702"/>
                    <a:pt x="22755" y="103765"/>
                    <a:pt x="63260" y="63260"/>
                  </a:cubicBezTo>
                  <a:cubicBezTo>
                    <a:pt x="103765" y="22755"/>
                    <a:pt x="158702" y="0"/>
                    <a:pt x="215985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570709" cy="537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7003042" y="3498706"/>
            <a:ext cx="1410760" cy="1139188"/>
          </a:xfrm>
          <a:custGeom>
            <a:avLst/>
            <a:gdLst/>
            <a:ahLst/>
            <a:cxnLst/>
            <a:rect l="l" t="t" r="r" b="b"/>
            <a:pathLst>
              <a:path w="1410760" h="1139188">
                <a:moveTo>
                  <a:pt x="0" y="0"/>
                </a:moveTo>
                <a:lnTo>
                  <a:pt x="1410760" y="0"/>
                </a:lnTo>
                <a:lnTo>
                  <a:pt x="1410760" y="1139188"/>
                </a:lnTo>
                <a:lnTo>
                  <a:pt x="0" y="1139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20" name="Group 20"/>
          <p:cNvGrpSpPr/>
          <p:nvPr/>
        </p:nvGrpSpPr>
        <p:grpSpPr>
          <a:xfrm>
            <a:off x="9642548" y="3330164"/>
            <a:ext cx="1828084" cy="1569598"/>
            <a:chOff x="0" y="0"/>
            <a:chExt cx="570709" cy="49001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70709" cy="490013"/>
            </a:xfrm>
            <a:custGeom>
              <a:avLst/>
              <a:gdLst/>
              <a:ahLst/>
              <a:cxnLst/>
              <a:rect l="l" t="t" r="r" b="b"/>
              <a:pathLst>
                <a:path w="570709" h="490013">
                  <a:moveTo>
                    <a:pt x="215985" y="0"/>
                  </a:moveTo>
                  <a:lnTo>
                    <a:pt x="354725" y="0"/>
                  </a:lnTo>
                  <a:cubicBezTo>
                    <a:pt x="474010" y="0"/>
                    <a:pt x="570709" y="96700"/>
                    <a:pt x="570709" y="215985"/>
                  </a:cubicBezTo>
                  <a:lnTo>
                    <a:pt x="570709" y="274028"/>
                  </a:lnTo>
                  <a:cubicBezTo>
                    <a:pt x="570709" y="331311"/>
                    <a:pt x="547954" y="386247"/>
                    <a:pt x="507449" y="426752"/>
                  </a:cubicBezTo>
                  <a:cubicBezTo>
                    <a:pt x="466944" y="467257"/>
                    <a:pt x="412008" y="490013"/>
                    <a:pt x="354725" y="490013"/>
                  </a:cubicBezTo>
                  <a:lnTo>
                    <a:pt x="215985" y="490013"/>
                  </a:lnTo>
                  <a:cubicBezTo>
                    <a:pt x="158702" y="490013"/>
                    <a:pt x="103765" y="467257"/>
                    <a:pt x="63260" y="426752"/>
                  </a:cubicBezTo>
                  <a:cubicBezTo>
                    <a:pt x="22755" y="386247"/>
                    <a:pt x="0" y="331311"/>
                    <a:pt x="0" y="274028"/>
                  </a:cubicBezTo>
                  <a:lnTo>
                    <a:pt x="0" y="215985"/>
                  </a:lnTo>
                  <a:cubicBezTo>
                    <a:pt x="0" y="158702"/>
                    <a:pt x="22755" y="103765"/>
                    <a:pt x="63260" y="63260"/>
                  </a:cubicBezTo>
                  <a:cubicBezTo>
                    <a:pt x="103765" y="22755"/>
                    <a:pt x="158702" y="0"/>
                    <a:pt x="215985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70709" cy="537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-10800000">
            <a:off x="9951198" y="3498706"/>
            <a:ext cx="1301014" cy="1255479"/>
          </a:xfrm>
          <a:custGeom>
            <a:avLst/>
            <a:gdLst/>
            <a:ahLst/>
            <a:cxnLst/>
            <a:rect l="l" t="t" r="r" b="b"/>
            <a:pathLst>
              <a:path w="1301014" h="1255479">
                <a:moveTo>
                  <a:pt x="0" y="0"/>
                </a:moveTo>
                <a:lnTo>
                  <a:pt x="1301014" y="0"/>
                </a:lnTo>
                <a:lnTo>
                  <a:pt x="1301014" y="1255478"/>
                </a:lnTo>
                <a:lnTo>
                  <a:pt x="0" y="12554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24" name="Group 24"/>
          <p:cNvGrpSpPr/>
          <p:nvPr/>
        </p:nvGrpSpPr>
        <p:grpSpPr>
          <a:xfrm>
            <a:off x="12398656" y="3341646"/>
            <a:ext cx="1828084" cy="1569598"/>
            <a:chOff x="0" y="0"/>
            <a:chExt cx="570709" cy="49001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70709" cy="490013"/>
            </a:xfrm>
            <a:custGeom>
              <a:avLst/>
              <a:gdLst/>
              <a:ahLst/>
              <a:cxnLst/>
              <a:rect l="l" t="t" r="r" b="b"/>
              <a:pathLst>
                <a:path w="570709" h="490013">
                  <a:moveTo>
                    <a:pt x="215985" y="0"/>
                  </a:moveTo>
                  <a:lnTo>
                    <a:pt x="354725" y="0"/>
                  </a:lnTo>
                  <a:cubicBezTo>
                    <a:pt x="474010" y="0"/>
                    <a:pt x="570709" y="96700"/>
                    <a:pt x="570709" y="215985"/>
                  </a:cubicBezTo>
                  <a:lnTo>
                    <a:pt x="570709" y="274028"/>
                  </a:lnTo>
                  <a:cubicBezTo>
                    <a:pt x="570709" y="331311"/>
                    <a:pt x="547954" y="386247"/>
                    <a:pt x="507449" y="426752"/>
                  </a:cubicBezTo>
                  <a:cubicBezTo>
                    <a:pt x="466944" y="467257"/>
                    <a:pt x="412008" y="490013"/>
                    <a:pt x="354725" y="490013"/>
                  </a:cubicBezTo>
                  <a:lnTo>
                    <a:pt x="215985" y="490013"/>
                  </a:lnTo>
                  <a:cubicBezTo>
                    <a:pt x="158702" y="490013"/>
                    <a:pt x="103765" y="467257"/>
                    <a:pt x="63260" y="426752"/>
                  </a:cubicBezTo>
                  <a:cubicBezTo>
                    <a:pt x="22755" y="386247"/>
                    <a:pt x="0" y="331311"/>
                    <a:pt x="0" y="274028"/>
                  </a:cubicBezTo>
                  <a:lnTo>
                    <a:pt x="0" y="215985"/>
                  </a:lnTo>
                  <a:cubicBezTo>
                    <a:pt x="0" y="158702"/>
                    <a:pt x="22755" y="103765"/>
                    <a:pt x="63260" y="63260"/>
                  </a:cubicBezTo>
                  <a:cubicBezTo>
                    <a:pt x="103765" y="22755"/>
                    <a:pt x="158702" y="0"/>
                    <a:pt x="215985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570709" cy="537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2719931" y="3686997"/>
            <a:ext cx="1185533" cy="950897"/>
          </a:xfrm>
          <a:custGeom>
            <a:avLst/>
            <a:gdLst/>
            <a:ahLst/>
            <a:cxnLst/>
            <a:rect l="l" t="t" r="r" b="b"/>
            <a:pathLst>
              <a:path w="1185533" h="950897">
                <a:moveTo>
                  <a:pt x="0" y="0"/>
                </a:moveTo>
                <a:lnTo>
                  <a:pt x="1185533" y="0"/>
                </a:lnTo>
                <a:lnTo>
                  <a:pt x="1185533" y="950897"/>
                </a:lnTo>
                <a:lnTo>
                  <a:pt x="0" y="9508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28" name="Group 28"/>
          <p:cNvGrpSpPr/>
          <p:nvPr/>
        </p:nvGrpSpPr>
        <p:grpSpPr>
          <a:xfrm>
            <a:off x="15125002" y="3330164"/>
            <a:ext cx="1828084" cy="1569598"/>
            <a:chOff x="0" y="0"/>
            <a:chExt cx="570709" cy="49001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70709" cy="490013"/>
            </a:xfrm>
            <a:custGeom>
              <a:avLst/>
              <a:gdLst/>
              <a:ahLst/>
              <a:cxnLst/>
              <a:rect l="l" t="t" r="r" b="b"/>
              <a:pathLst>
                <a:path w="570709" h="490013">
                  <a:moveTo>
                    <a:pt x="215985" y="0"/>
                  </a:moveTo>
                  <a:lnTo>
                    <a:pt x="354725" y="0"/>
                  </a:lnTo>
                  <a:cubicBezTo>
                    <a:pt x="474010" y="0"/>
                    <a:pt x="570709" y="96700"/>
                    <a:pt x="570709" y="215985"/>
                  </a:cubicBezTo>
                  <a:lnTo>
                    <a:pt x="570709" y="274028"/>
                  </a:lnTo>
                  <a:cubicBezTo>
                    <a:pt x="570709" y="331311"/>
                    <a:pt x="547954" y="386247"/>
                    <a:pt x="507449" y="426752"/>
                  </a:cubicBezTo>
                  <a:cubicBezTo>
                    <a:pt x="466944" y="467257"/>
                    <a:pt x="412008" y="490013"/>
                    <a:pt x="354725" y="490013"/>
                  </a:cubicBezTo>
                  <a:lnTo>
                    <a:pt x="215985" y="490013"/>
                  </a:lnTo>
                  <a:cubicBezTo>
                    <a:pt x="158702" y="490013"/>
                    <a:pt x="103765" y="467257"/>
                    <a:pt x="63260" y="426752"/>
                  </a:cubicBezTo>
                  <a:cubicBezTo>
                    <a:pt x="22755" y="386247"/>
                    <a:pt x="0" y="331311"/>
                    <a:pt x="0" y="274028"/>
                  </a:cubicBezTo>
                  <a:lnTo>
                    <a:pt x="0" y="215985"/>
                  </a:lnTo>
                  <a:cubicBezTo>
                    <a:pt x="0" y="158702"/>
                    <a:pt x="22755" y="103765"/>
                    <a:pt x="63260" y="63260"/>
                  </a:cubicBezTo>
                  <a:cubicBezTo>
                    <a:pt x="103765" y="22755"/>
                    <a:pt x="158702" y="0"/>
                    <a:pt x="215985" y="0"/>
                  </a:cubicBezTo>
                  <a:close/>
                </a:path>
              </a:pathLst>
            </a:custGeom>
            <a:solidFill>
              <a:srgbClr val="F2CF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570709" cy="537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5265520" y="3664134"/>
            <a:ext cx="1547048" cy="808332"/>
          </a:xfrm>
          <a:custGeom>
            <a:avLst/>
            <a:gdLst/>
            <a:ahLst/>
            <a:cxnLst/>
            <a:rect l="l" t="t" r="r" b="b"/>
            <a:pathLst>
              <a:path w="1547048" h="808332">
                <a:moveTo>
                  <a:pt x="0" y="0"/>
                </a:moveTo>
                <a:lnTo>
                  <a:pt x="1547048" y="0"/>
                </a:lnTo>
                <a:lnTo>
                  <a:pt x="1547048" y="808332"/>
                </a:lnTo>
                <a:lnTo>
                  <a:pt x="0" y="8083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2" name="Freeform 32"/>
          <p:cNvSpPr/>
          <p:nvPr/>
        </p:nvSpPr>
        <p:spPr>
          <a:xfrm>
            <a:off x="10798849" y="6039692"/>
            <a:ext cx="3891902" cy="2914121"/>
          </a:xfrm>
          <a:custGeom>
            <a:avLst/>
            <a:gdLst/>
            <a:ahLst/>
            <a:cxnLst/>
            <a:rect l="l" t="t" r="r" b="b"/>
            <a:pathLst>
              <a:path w="3891902" h="2914121">
                <a:moveTo>
                  <a:pt x="0" y="0"/>
                </a:moveTo>
                <a:lnTo>
                  <a:pt x="3891902" y="0"/>
                </a:lnTo>
                <a:lnTo>
                  <a:pt x="3891902" y="2914120"/>
                </a:lnTo>
                <a:lnTo>
                  <a:pt x="0" y="291412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6836" t="-1145" r="-6836"/>
            </a:stretch>
          </a:blipFill>
          <a:ln w="2857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s-CL"/>
          </a:p>
        </p:txBody>
      </p:sp>
      <p:sp>
        <p:nvSpPr>
          <p:cNvPr id="33" name="Freeform 33"/>
          <p:cNvSpPr/>
          <p:nvPr/>
        </p:nvSpPr>
        <p:spPr>
          <a:xfrm>
            <a:off x="14928859" y="6039692"/>
            <a:ext cx="2462570" cy="2914121"/>
          </a:xfrm>
          <a:custGeom>
            <a:avLst/>
            <a:gdLst/>
            <a:ahLst/>
            <a:cxnLst/>
            <a:rect l="l" t="t" r="r" b="b"/>
            <a:pathLst>
              <a:path w="2462570" h="2914121">
                <a:moveTo>
                  <a:pt x="0" y="0"/>
                </a:moveTo>
                <a:lnTo>
                  <a:pt x="2462570" y="0"/>
                </a:lnTo>
                <a:lnTo>
                  <a:pt x="2462570" y="2914120"/>
                </a:lnTo>
                <a:lnTo>
                  <a:pt x="0" y="291412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57656" t="-3314" r="-58547" b="-18411"/>
            </a:stretch>
          </a:blipFill>
          <a:ln w="2857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s-CL"/>
          </a:p>
        </p:txBody>
      </p:sp>
      <p:sp>
        <p:nvSpPr>
          <p:cNvPr id="34" name="Freeform 34"/>
          <p:cNvSpPr/>
          <p:nvPr/>
        </p:nvSpPr>
        <p:spPr>
          <a:xfrm>
            <a:off x="16106356" y="143463"/>
            <a:ext cx="2036999" cy="630621"/>
          </a:xfrm>
          <a:custGeom>
            <a:avLst/>
            <a:gdLst/>
            <a:ahLst/>
            <a:cxnLst/>
            <a:rect l="l" t="t" r="r" b="b"/>
            <a:pathLst>
              <a:path w="2036999" h="630621">
                <a:moveTo>
                  <a:pt x="0" y="0"/>
                </a:moveTo>
                <a:lnTo>
                  <a:pt x="2036999" y="0"/>
                </a:lnTo>
                <a:lnTo>
                  <a:pt x="2036999" y="630621"/>
                </a:lnTo>
                <a:lnTo>
                  <a:pt x="0" y="6306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5" name="Group 35"/>
          <p:cNvGrpSpPr/>
          <p:nvPr/>
        </p:nvGrpSpPr>
        <p:grpSpPr>
          <a:xfrm>
            <a:off x="960927" y="6137337"/>
            <a:ext cx="8990271" cy="3433342"/>
            <a:chOff x="0" y="0"/>
            <a:chExt cx="2367808" cy="90425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367808" cy="904255"/>
            </a:xfrm>
            <a:custGeom>
              <a:avLst/>
              <a:gdLst/>
              <a:ahLst/>
              <a:cxnLst/>
              <a:rect l="l" t="t" r="r" b="b"/>
              <a:pathLst>
                <a:path w="2367808" h="904255">
                  <a:moveTo>
                    <a:pt x="43918" y="0"/>
                  </a:moveTo>
                  <a:lnTo>
                    <a:pt x="2323890" y="0"/>
                  </a:lnTo>
                  <a:cubicBezTo>
                    <a:pt x="2335537" y="0"/>
                    <a:pt x="2346708" y="4627"/>
                    <a:pt x="2354945" y="12863"/>
                  </a:cubicBezTo>
                  <a:cubicBezTo>
                    <a:pt x="2363181" y="21100"/>
                    <a:pt x="2367808" y="32270"/>
                    <a:pt x="2367808" y="43918"/>
                  </a:cubicBezTo>
                  <a:lnTo>
                    <a:pt x="2367808" y="860336"/>
                  </a:lnTo>
                  <a:cubicBezTo>
                    <a:pt x="2367808" y="871984"/>
                    <a:pt x="2363181" y="883155"/>
                    <a:pt x="2354945" y="891391"/>
                  </a:cubicBezTo>
                  <a:cubicBezTo>
                    <a:pt x="2346708" y="899628"/>
                    <a:pt x="2335537" y="904255"/>
                    <a:pt x="2323890" y="904255"/>
                  </a:cubicBezTo>
                  <a:lnTo>
                    <a:pt x="43918" y="904255"/>
                  </a:lnTo>
                  <a:cubicBezTo>
                    <a:pt x="32270" y="904255"/>
                    <a:pt x="21100" y="899628"/>
                    <a:pt x="12863" y="891391"/>
                  </a:cubicBezTo>
                  <a:cubicBezTo>
                    <a:pt x="4627" y="883155"/>
                    <a:pt x="0" y="871984"/>
                    <a:pt x="0" y="860336"/>
                  </a:cubicBezTo>
                  <a:lnTo>
                    <a:pt x="0" y="43918"/>
                  </a:lnTo>
                  <a:cubicBezTo>
                    <a:pt x="0" y="32270"/>
                    <a:pt x="4627" y="21100"/>
                    <a:pt x="12863" y="12863"/>
                  </a:cubicBezTo>
                  <a:cubicBezTo>
                    <a:pt x="21100" y="4627"/>
                    <a:pt x="32270" y="0"/>
                    <a:pt x="4391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2CE00"/>
              </a:solidFill>
              <a:prstDash val="lgDash"/>
              <a:rou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2367808" cy="9328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03475" y="-38947"/>
            <a:ext cx="12095181" cy="154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6"/>
              </a:lnSpc>
            </a:pPr>
            <a:r>
              <a:rPr lang="en-US" sz="4182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CONEXIÓN ENTRE AGRICULTURA </a:t>
            </a:r>
          </a:p>
          <a:p>
            <a:pPr algn="l">
              <a:lnSpc>
                <a:spcPts val="5856"/>
              </a:lnSpc>
            </a:pPr>
            <a:r>
              <a:rPr lang="en-US" sz="4182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Y ENERGÍA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21152" y="2464658"/>
            <a:ext cx="10714798" cy="62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9"/>
              </a:lnSpc>
            </a:pPr>
            <a:r>
              <a:rPr lang="en-US" sz="3314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Actividades agrícolas con altos consumos de energía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72418" y="6949385"/>
            <a:ext cx="8087796" cy="2274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2639" lvl="1" indent="-281320" algn="l">
              <a:lnSpc>
                <a:spcPts val="3596"/>
              </a:lnSpc>
              <a:buAutoNum type="arabicPeriod"/>
            </a:pPr>
            <a:r>
              <a:rPr lang="en-US" sz="2606" spc="255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Impacto del Cambio Climático</a:t>
            </a:r>
          </a:p>
          <a:p>
            <a:pPr marL="562639" lvl="1" indent="-281320" algn="l">
              <a:lnSpc>
                <a:spcPts val="3596"/>
              </a:lnSpc>
              <a:buAutoNum type="arabicPeriod"/>
            </a:pPr>
            <a:r>
              <a:rPr lang="en-US" sz="2606" spc="255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Disponibilidad y Uso Eficiente de Energía</a:t>
            </a:r>
          </a:p>
          <a:p>
            <a:pPr marL="562639" lvl="1" indent="-281320" algn="l">
              <a:lnSpc>
                <a:spcPts val="3596"/>
              </a:lnSpc>
              <a:buAutoNum type="arabicPeriod"/>
            </a:pPr>
            <a:r>
              <a:rPr lang="en-US" sz="2606" spc="255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Alzas en Tarifas Eléctricas:</a:t>
            </a:r>
          </a:p>
          <a:p>
            <a:pPr marL="1125278" lvl="2" indent="-375093" algn="l">
              <a:lnSpc>
                <a:spcPts val="3596"/>
              </a:lnSpc>
              <a:buFont typeface="Arial"/>
              <a:buChar char="⚬"/>
            </a:pPr>
            <a:r>
              <a:rPr lang="en-US" sz="2606" spc="255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Cambios regulatorios </a:t>
            </a:r>
          </a:p>
          <a:p>
            <a:pPr marL="1125278" lvl="2" indent="-375093" algn="l">
              <a:lnSpc>
                <a:spcPts val="3596"/>
              </a:lnSpc>
              <a:buFont typeface="Arial"/>
              <a:buChar char="⚬"/>
            </a:pPr>
            <a:r>
              <a:rPr lang="en-US" sz="2606" spc="255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Dependencia de energía convencional.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845810" y="6138022"/>
            <a:ext cx="5830568" cy="62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39"/>
              </a:lnSpc>
              <a:spcBef>
                <a:spcPct val="0"/>
              </a:spcBef>
            </a:pPr>
            <a:r>
              <a:rPr lang="en-US" sz="3314" u="none" strike="noStrik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Desafíos en la competitividad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47765" y="5076825"/>
            <a:ext cx="2126575" cy="32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4"/>
              </a:lnSpc>
            </a:pPr>
            <a:r>
              <a:rPr lang="en-US" sz="1706" spc="167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Riego tecnificado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304507" y="5090487"/>
            <a:ext cx="1344097" cy="32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54"/>
              </a:lnSpc>
              <a:spcBef>
                <a:spcPct val="0"/>
              </a:spcBef>
            </a:pPr>
            <a:r>
              <a:rPr lang="en-US" sz="1706" u="none" strike="noStrike" spc="167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Maquinaria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6691951" y="5090487"/>
            <a:ext cx="2268476" cy="61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54"/>
              </a:lnSpc>
              <a:spcBef>
                <a:spcPct val="0"/>
              </a:spcBef>
            </a:pPr>
            <a:r>
              <a:rPr lang="en-US" sz="1706" u="none" strike="noStrike" spc="167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Almacenamiento y procesamiento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474703" y="5111130"/>
            <a:ext cx="2361248" cy="32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54"/>
              </a:lnSpc>
              <a:spcBef>
                <a:spcPct val="0"/>
              </a:spcBef>
            </a:pPr>
            <a:r>
              <a:rPr lang="en-US" sz="1706" u="none" strike="noStrike" spc="167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Secado de cultivos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2398656" y="5090487"/>
            <a:ext cx="2123293" cy="61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54"/>
              </a:lnSpc>
              <a:spcBef>
                <a:spcPct val="0"/>
              </a:spcBef>
            </a:pPr>
            <a:r>
              <a:rPr lang="en-US" sz="1706" u="none" strike="noStrike" spc="167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Refrigeración y climatización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5146028" y="5040883"/>
            <a:ext cx="2075259" cy="32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54"/>
              </a:lnSpc>
              <a:spcBef>
                <a:spcPct val="0"/>
              </a:spcBef>
            </a:pPr>
            <a:r>
              <a:rPr lang="en-US" sz="1706" u="none" strike="noStrike" spc="167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 Bombas de agua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46014" y="9793086"/>
            <a:ext cx="8097316" cy="14288"/>
          </a:xfrm>
          <a:prstGeom prst="line">
            <a:avLst/>
          </a:prstGeom>
          <a:ln w="28575" cap="flat">
            <a:solidFill>
              <a:srgbClr val="F2C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9345367" cy="10287000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s-CL"/>
          </a:p>
        </p:txBody>
      </p:sp>
      <p:sp>
        <p:nvSpPr>
          <p:cNvPr id="4" name="AutoShape 4"/>
          <p:cNvSpPr/>
          <p:nvPr/>
        </p:nvSpPr>
        <p:spPr>
          <a:xfrm>
            <a:off x="825794" y="5957570"/>
            <a:ext cx="1748370" cy="206448"/>
          </a:xfrm>
          <a:prstGeom prst="rect">
            <a:avLst/>
          </a:prstGeom>
          <a:solidFill>
            <a:srgbClr val="F2CF00"/>
          </a:solidFill>
        </p:spPr>
        <p:txBody>
          <a:bodyPr/>
          <a:lstStyle/>
          <a:p>
            <a:endParaRPr lang="es-CL"/>
          </a:p>
        </p:txBody>
      </p:sp>
      <p:sp>
        <p:nvSpPr>
          <p:cNvPr id="5" name="TextBox 5"/>
          <p:cNvSpPr txBox="1"/>
          <p:nvPr/>
        </p:nvSpPr>
        <p:spPr>
          <a:xfrm>
            <a:off x="9623446" y="5891329"/>
            <a:ext cx="7382461" cy="3887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F5F5F5"/>
                </a:solidFill>
                <a:latin typeface="Inter Bold"/>
                <a:ea typeface="Inter Bold"/>
                <a:cs typeface="Inter Bold"/>
                <a:sym typeface="Inter Bold"/>
              </a:rPr>
              <a:t>Puntos claves:</a:t>
            </a: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5F5F5"/>
                </a:solidFill>
                <a:latin typeface="Inter"/>
                <a:ea typeface="Inter"/>
                <a:cs typeface="Inter"/>
                <a:sym typeface="Inter"/>
              </a:rPr>
              <a:t>Julio 2024: Comenzó a regir aumentos en las tarifas eléctricas</a:t>
            </a:r>
          </a:p>
          <a:p>
            <a:pPr algn="l">
              <a:lnSpc>
                <a:spcPts val="3080"/>
              </a:lnSpc>
            </a:pPr>
            <a:endParaRPr lang="en-US" sz="2200">
              <a:solidFill>
                <a:srgbClr val="F5F5F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5F5F5"/>
                </a:solidFill>
                <a:latin typeface="Inter"/>
                <a:ea typeface="Inter"/>
                <a:cs typeface="Inter"/>
                <a:sym typeface="Inter"/>
              </a:rPr>
              <a:t>En algunos casos, el aumento de las tarifas podría alcanzar hasta un </a:t>
            </a:r>
            <a:r>
              <a:rPr lang="en-US" sz="2200">
                <a:solidFill>
                  <a:srgbClr val="F2CF00"/>
                </a:solidFill>
                <a:latin typeface="Inter"/>
                <a:ea typeface="Inter"/>
                <a:cs typeface="Inter"/>
                <a:sym typeface="Inter"/>
              </a:rPr>
              <a:t>88%</a:t>
            </a:r>
            <a:r>
              <a:rPr lang="en-US" sz="2200">
                <a:solidFill>
                  <a:srgbClr val="F5F5F5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  <a:p>
            <a:pPr algn="l">
              <a:lnSpc>
                <a:spcPts val="3080"/>
              </a:lnSpc>
            </a:pPr>
            <a:endParaRPr lang="en-US" sz="2200">
              <a:solidFill>
                <a:srgbClr val="F5F5F5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74981" lvl="1" indent="-237491" algn="l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F5F5F5"/>
                </a:solidFill>
                <a:latin typeface="Inter"/>
                <a:ea typeface="Inter"/>
                <a:cs typeface="Inter"/>
                <a:sym typeface="Inter"/>
              </a:rPr>
              <a:t>Productores con altos consumos energéticos son los más afectados.</a:t>
            </a:r>
          </a:p>
          <a:p>
            <a:pPr algn="l">
              <a:lnSpc>
                <a:spcPts val="3080"/>
              </a:lnSpc>
            </a:pPr>
            <a:endParaRPr lang="en-US" sz="2200">
              <a:solidFill>
                <a:srgbClr val="F5F5F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25794" y="3152140"/>
            <a:ext cx="8318206" cy="2805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Impacto de las Alzas Tarifarias en el Sector Agrícola</a:t>
            </a:r>
          </a:p>
        </p:txBody>
      </p:sp>
      <p:sp>
        <p:nvSpPr>
          <p:cNvPr id="7" name="Freeform 7"/>
          <p:cNvSpPr/>
          <p:nvPr/>
        </p:nvSpPr>
        <p:spPr>
          <a:xfrm>
            <a:off x="9862948" y="656402"/>
            <a:ext cx="5789115" cy="1896700"/>
          </a:xfrm>
          <a:custGeom>
            <a:avLst/>
            <a:gdLst/>
            <a:ahLst/>
            <a:cxnLst/>
            <a:rect l="l" t="t" r="r" b="b"/>
            <a:pathLst>
              <a:path w="5789115" h="1896700">
                <a:moveTo>
                  <a:pt x="0" y="0"/>
                </a:moveTo>
                <a:lnTo>
                  <a:pt x="5789115" y="0"/>
                </a:lnTo>
                <a:lnTo>
                  <a:pt x="5789115" y="1896700"/>
                </a:lnTo>
                <a:lnTo>
                  <a:pt x="0" y="1896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66" r="-37200" b="-289674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Freeform 8"/>
          <p:cNvSpPr/>
          <p:nvPr/>
        </p:nvSpPr>
        <p:spPr>
          <a:xfrm>
            <a:off x="9862948" y="3218815"/>
            <a:ext cx="4509073" cy="2457231"/>
          </a:xfrm>
          <a:custGeom>
            <a:avLst/>
            <a:gdLst/>
            <a:ahLst/>
            <a:cxnLst/>
            <a:rect l="l" t="t" r="r" b="b"/>
            <a:pathLst>
              <a:path w="4509073" h="2457231">
                <a:moveTo>
                  <a:pt x="0" y="0"/>
                </a:moveTo>
                <a:lnTo>
                  <a:pt x="4509072" y="0"/>
                </a:lnTo>
                <a:lnTo>
                  <a:pt x="4509072" y="2457231"/>
                </a:lnTo>
                <a:lnTo>
                  <a:pt x="0" y="24572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61" t="-147177" r="-39176" b="-4528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Freeform 9"/>
          <p:cNvSpPr/>
          <p:nvPr/>
        </p:nvSpPr>
        <p:spPr>
          <a:xfrm>
            <a:off x="13155224" y="1953874"/>
            <a:ext cx="4467325" cy="1949590"/>
          </a:xfrm>
          <a:custGeom>
            <a:avLst/>
            <a:gdLst/>
            <a:ahLst/>
            <a:cxnLst/>
            <a:rect l="l" t="t" r="r" b="b"/>
            <a:pathLst>
              <a:path w="4467325" h="1949590">
                <a:moveTo>
                  <a:pt x="0" y="0"/>
                </a:moveTo>
                <a:lnTo>
                  <a:pt x="4467325" y="0"/>
                </a:lnTo>
                <a:lnTo>
                  <a:pt x="4467325" y="1949590"/>
                </a:lnTo>
                <a:lnTo>
                  <a:pt x="0" y="19495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820" t="-69502" b="-124830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Freeform 10"/>
          <p:cNvSpPr/>
          <p:nvPr/>
        </p:nvSpPr>
        <p:spPr>
          <a:xfrm>
            <a:off x="16106356" y="143463"/>
            <a:ext cx="2036999" cy="630621"/>
          </a:xfrm>
          <a:custGeom>
            <a:avLst/>
            <a:gdLst/>
            <a:ahLst/>
            <a:cxnLst/>
            <a:rect l="l" t="t" r="r" b="b"/>
            <a:pathLst>
              <a:path w="2036999" h="630621">
                <a:moveTo>
                  <a:pt x="0" y="0"/>
                </a:moveTo>
                <a:lnTo>
                  <a:pt x="2036999" y="0"/>
                </a:lnTo>
                <a:lnTo>
                  <a:pt x="2036999" y="630621"/>
                </a:lnTo>
                <a:lnTo>
                  <a:pt x="0" y="630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902644"/>
            <a:chOff x="0" y="0"/>
            <a:chExt cx="5385866" cy="560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66" cy="560334"/>
            </a:xfrm>
            <a:custGeom>
              <a:avLst/>
              <a:gdLst/>
              <a:ahLst/>
              <a:cxnLst/>
              <a:rect l="l" t="t" r="r" b="b"/>
              <a:pathLst>
                <a:path w="5385866" h="560334">
                  <a:moveTo>
                    <a:pt x="0" y="0"/>
                  </a:moveTo>
                  <a:lnTo>
                    <a:pt x="5385866" y="0"/>
                  </a:lnTo>
                  <a:lnTo>
                    <a:pt x="5385866" y="560334"/>
                  </a:lnTo>
                  <a:lnTo>
                    <a:pt x="0" y="560334"/>
                  </a:lnTo>
                  <a:close/>
                </a:path>
              </a:pathLst>
            </a:custGeom>
            <a:blipFill>
              <a:blip r:embed="rId3"/>
              <a:stretch>
                <a:fillRect t="-279845" b="-259345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842211" y="0"/>
            <a:ext cx="19130211" cy="1902644"/>
            <a:chOff x="0" y="0"/>
            <a:chExt cx="5038409" cy="5011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38410" cy="501108"/>
            </a:xfrm>
            <a:custGeom>
              <a:avLst/>
              <a:gdLst/>
              <a:ahLst/>
              <a:cxnLst/>
              <a:rect l="l" t="t" r="r" b="b"/>
              <a:pathLst>
                <a:path w="5038410" h="501108">
                  <a:moveTo>
                    <a:pt x="0" y="0"/>
                  </a:moveTo>
                  <a:lnTo>
                    <a:pt x="5038410" y="0"/>
                  </a:lnTo>
                  <a:lnTo>
                    <a:pt x="5038410" y="501108"/>
                  </a:lnTo>
                  <a:lnTo>
                    <a:pt x="0" y="501108"/>
                  </a:lnTo>
                  <a:close/>
                </a:path>
              </a:pathLst>
            </a:custGeom>
            <a:solidFill>
              <a:srgbClr val="1D1D1B">
                <a:alpha val="7098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038409" cy="548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860876" y="8354962"/>
            <a:ext cx="4518205" cy="1322115"/>
            <a:chOff x="0" y="0"/>
            <a:chExt cx="1189980" cy="3482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89980" cy="348211"/>
            </a:xfrm>
            <a:custGeom>
              <a:avLst/>
              <a:gdLst/>
              <a:ahLst/>
              <a:cxnLst/>
              <a:rect l="l" t="t" r="r" b="b"/>
              <a:pathLst>
                <a:path w="1189980" h="348211">
                  <a:moveTo>
                    <a:pt x="0" y="0"/>
                  </a:moveTo>
                  <a:lnTo>
                    <a:pt x="1189980" y="0"/>
                  </a:lnTo>
                  <a:lnTo>
                    <a:pt x="1189980" y="348211"/>
                  </a:lnTo>
                  <a:lnTo>
                    <a:pt x="0" y="348211"/>
                  </a:lnTo>
                  <a:close/>
                </a:path>
              </a:pathLst>
            </a:custGeom>
            <a:solidFill>
              <a:srgbClr val="F5F5F5"/>
            </a:solidFill>
            <a:ln w="38100" cap="sq">
              <a:solidFill>
                <a:srgbClr val="F2CF00"/>
              </a:solidFill>
              <a:prstDash val="lg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1189980" cy="414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16"/>
                </a:lnSpc>
              </a:pPr>
              <a:r>
                <a:rPr lang="en-US" sz="1606" spc="157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Aquellos usuarios finales cuya potencia conectada es superior a 5.000 kW. Estos disponen de capacidad negociadora 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205213" y="8354962"/>
            <a:ext cx="4518205" cy="1322115"/>
            <a:chOff x="0" y="0"/>
            <a:chExt cx="1189980" cy="3482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89980" cy="348211"/>
            </a:xfrm>
            <a:custGeom>
              <a:avLst/>
              <a:gdLst/>
              <a:ahLst/>
              <a:cxnLst/>
              <a:rect l="l" t="t" r="r" b="b"/>
              <a:pathLst>
                <a:path w="1189980" h="348211">
                  <a:moveTo>
                    <a:pt x="0" y="0"/>
                  </a:moveTo>
                  <a:lnTo>
                    <a:pt x="1189980" y="0"/>
                  </a:lnTo>
                  <a:lnTo>
                    <a:pt x="1189980" y="348211"/>
                  </a:lnTo>
                  <a:lnTo>
                    <a:pt x="0" y="348211"/>
                  </a:lnTo>
                  <a:close/>
                </a:path>
              </a:pathLst>
            </a:custGeom>
            <a:solidFill>
              <a:srgbClr val="F5F5F5"/>
            </a:solidFill>
            <a:ln w="38100" cap="sq">
              <a:solidFill>
                <a:srgbClr val="F2CF00"/>
              </a:solidFill>
              <a:prstDash val="lg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189980" cy="414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16"/>
                </a:lnSpc>
              </a:pPr>
              <a:r>
                <a:rPr lang="en-US" sz="1606" spc="157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Clientes entre 500 kW y 5.000 kW pueden optar por régimen tarifario. Hoy en día el cliente libre consigue mejores tarifas.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52911" y="8354962"/>
            <a:ext cx="4518205" cy="1322115"/>
            <a:chOff x="0" y="0"/>
            <a:chExt cx="1189980" cy="3482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89980" cy="348211"/>
            </a:xfrm>
            <a:custGeom>
              <a:avLst/>
              <a:gdLst/>
              <a:ahLst/>
              <a:cxnLst/>
              <a:rect l="l" t="t" r="r" b="b"/>
              <a:pathLst>
                <a:path w="1189980" h="348211">
                  <a:moveTo>
                    <a:pt x="0" y="0"/>
                  </a:moveTo>
                  <a:lnTo>
                    <a:pt x="1189980" y="0"/>
                  </a:lnTo>
                  <a:lnTo>
                    <a:pt x="1189980" y="348211"/>
                  </a:lnTo>
                  <a:lnTo>
                    <a:pt x="0" y="348211"/>
                  </a:lnTo>
                  <a:close/>
                </a:path>
              </a:pathLst>
            </a:custGeom>
            <a:solidFill>
              <a:srgbClr val="F5F5F5"/>
            </a:solidFill>
            <a:ln w="38100" cap="sq">
              <a:solidFill>
                <a:srgbClr val="F2CF00"/>
              </a:solidFill>
              <a:prstDash val="lg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1189980" cy="414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16"/>
                </a:lnSpc>
              </a:pPr>
              <a:r>
                <a:rPr lang="en-US" sz="1606" spc="157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Aquellos usuarios finales cuya potencia conectada es inferior o igual a 500 kW. 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3940308" y="7512421"/>
            <a:ext cx="830882" cy="577463"/>
          </a:xfrm>
          <a:custGeom>
            <a:avLst/>
            <a:gdLst/>
            <a:ahLst/>
            <a:cxnLst/>
            <a:rect l="l" t="t" r="r" b="b"/>
            <a:pathLst>
              <a:path w="830882" h="577463">
                <a:moveTo>
                  <a:pt x="0" y="0"/>
                </a:moveTo>
                <a:lnTo>
                  <a:pt x="830882" y="0"/>
                </a:lnTo>
                <a:lnTo>
                  <a:pt x="830882" y="577463"/>
                </a:lnTo>
                <a:lnTo>
                  <a:pt x="0" y="577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7" name="Freeform 17"/>
          <p:cNvSpPr/>
          <p:nvPr/>
        </p:nvSpPr>
        <p:spPr>
          <a:xfrm>
            <a:off x="1703500" y="7541794"/>
            <a:ext cx="752172" cy="683537"/>
          </a:xfrm>
          <a:custGeom>
            <a:avLst/>
            <a:gdLst/>
            <a:ahLst/>
            <a:cxnLst/>
            <a:rect l="l" t="t" r="r" b="b"/>
            <a:pathLst>
              <a:path w="752172" h="683537">
                <a:moveTo>
                  <a:pt x="0" y="0"/>
                </a:moveTo>
                <a:lnTo>
                  <a:pt x="752173" y="0"/>
                </a:lnTo>
                <a:lnTo>
                  <a:pt x="752173" y="683537"/>
                </a:lnTo>
                <a:lnTo>
                  <a:pt x="0" y="6835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8" name="Freeform 18"/>
          <p:cNvSpPr/>
          <p:nvPr/>
        </p:nvSpPr>
        <p:spPr>
          <a:xfrm>
            <a:off x="16106356" y="143463"/>
            <a:ext cx="2036999" cy="630621"/>
          </a:xfrm>
          <a:custGeom>
            <a:avLst/>
            <a:gdLst/>
            <a:ahLst/>
            <a:cxnLst/>
            <a:rect l="l" t="t" r="r" b="b"/>
            <a:pathLst>
              <a:path w="2036999" h="630621">
                <a:moveTo>
                  <a:pt x="0" y="0"/>
                </a:moveTo>
                <a:lnTo>
                  <a:pt x="2036999" y="0"/>
                </a:lnTo>
                <a:lnTo>
                  <a:pt x="2036999" y="630621"/>
                </a:lnTo>
                <a:lnTo>
                  <a:pt x="0" y="6306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9" name="Freeform 19"/>
          <p:cNvSpPr/>
          <p:nvPr/>
        </p:nvSpPr>
        <p:spPr>
          <a:xfrm>
            <a:off x="2455673" y="3040993"/>
            <a:ext cx="13379956" cy="2850512"/>
          </a:xfrm>
          <a:custGeom>
            <a:avLst/>
            <a:gdLst/>
            <a:ahLst/>
            <a:cxnLst/>
            <a:rect l="l" t="t" r="r" b="b"/>
            <a:pathLst>
              <a:path w="13379956" h="2850512">
                <a:moveTo>
                  <a:pt x="0" y="0"/>
                </a:moveTo>
                <a:lnTo>
                  <a:pt x="13379956" y="0"/>
                </a:lnTo>
                <a:lnTo>
                  <a:pt x="13379956" y="2850513"/>
                </a:lnTo>
                <a:lnTo>
                  <a:pt x="0" y="2850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0" name="TextBox 20"/>
          <p:cNvSpPr txBox="1"/>
          <p:nvPr/>
        </p:nvSpPr>
        <p:spPr>
          <a:xfrm>
            <a:off x="308802" y="476974"/>
            <a:ext cx="14585043" cy="982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55"/>
              </a:lnSpc>
            </a:pPr>
            <a:r>
              <a:rPr lang="en-US" sz="5182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MERCADO ELÉCTRICO CHILENO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61750" y="6443956"/>
            <a:ext cx="5209366" cy="68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Clientes Eléctricos: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55673" y="7686852"/>
            <a:ext cx="2242933" cy="538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Regulados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827121" y="7663940"/>
            <a:ext cx="5209366" cy="538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Libre elección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860876" y="7663940"/>
            <a:ext cx="5209366" cy="538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Libres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902644"/>
            <a:chOff x="0" y="0"/>
            <a:chExt cx="5385866" cy="5603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66" cy="560334"/>
            </a:xfrm>
            <a:custGeom>
              <a:avLst/>
              <a:gdLst/>
              <a:ahLst/>
              <a:cxnLst/>
              <a:rect l="l" t="t" r="r" b="b"/>
              <a:pathLst>
                <a:path w="5385866" h="560334">
                  <a:moveTo>
                    <a:pt x="0" y="0"/>
                  </a:moveTo>
                  <a:lnTo>
                    <a:pt x="5385866" y="0"/>
                  </a:lnTo>
                  <a:lnTo>
                    <a:pt x="5385866" y="560334"/>
                  </a:lnTo>
                  <a:lnTo>
                    <a:pt x="0" y="560334"/>
                  </a:lnTo>
                  <a:close/>
                </a:path>
              </a:pathLst>
            </a:custGeom>
            <a:blipFill>
              <a:blip r:embed="rId3"/>
              <a:stretch>
                <a:fillRect t="-279845" b="-259345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842211" y="0"/>
            <a:ext cx="19130211" cy="1902644"/>
            <a:chOff x="0" y="0"/>
            <a:chExt cx="5038409" cy="5011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38410" cy="501108"/>
            </a:xfrm>
            <a:custGeom>
              <a:avLst/>
              <a:gdLst/>
              <a:ahLst/>
              <a:cxnLst/>
              <a:rect l="l" t="t" r="r" b="b"/>
              <a:pathLst>
                <a:path w="5038410" h="501108">
                  <a:moveTo>
                    <a:pt x="0" y="0"/>
                  </a:moveTo>
                  <a:lnTo>
                    <a:pt x="5038410" y="0"/>
                  </a:lnTo>
                  <a:lnTo>
                    <a:pt x="5038410" y="501108"/>
                  </a:lnTo>
                  <a:lnTo>
                    <a:pt x="0" y="501108"/>
                  </a:lnTo>
                  <a:close/>
                </a:path>
              </a:pathLst>
            </a:custGeom>
            <a:solidFill>
              <a:srgbClr val="1D1D1B">
                <a:alpha val="7098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038409" cy="548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366305" y="3434973"/>
            <a:ext cx="2313874" cy="1100377"/>
            <a:chOff x="0" y="0"/>
            <a:chExt cx="609415" cy="2898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09415" cy="289811"/>
            </a:xfrm>
            <a:custGeom>
              <a:avLst/>
              <a:gdLst/>
              <a:ahLst/>
              <a:cxnLst/>
              <a:rect l="l" t="t" r="r" b="b"/>
              <a:pathLst>
                <a:path w="609415" h="289811">
                  <a:moveTo>
                    <a:pt x="144906" y="0"/>
                  </a:moveTo>
                  <a:lnTo>
                    <a:pt x="464510" y="0"/>
                  </a:lnTo>
                  <a:cubicBezTo>
                    <a:pt x="502941" y="0"/>
                    <a:pt x="539799" y="15267"/>
                    <a:pt x="566974" y="42442"/>
                  </a:cubicBezTo>
                  <a:cubicBezTo>
                    <a:pt x="594149" y="69617"/>
                    <a:pt x="609415" y="106474"/>
                    <a:pt x="609415" y="144906"/>
                  </a:cubicBezTo>
                  <a:lnTo>
                    <a:pt x="609415" y="144906"/>
                  </a:lnTo>
                  <a:cubicBezTo>
                    <a:pt x="609415" y="224935"/>
                    <a:pt x="544539" y="289811"/>
                    <a:pt x="464510" y="289811"/>
                  </a:cubicBezTo>
                  <a:lnTo>
                    <a:pt x="144906" y="289811"/>
                  </a:lnTo>
                  <a:cubicBezTo>
                    <a:pt x="64876" y="289811"/>
                    <a:pt x="0" y="224935"/>
                    <a:pt x="0" y="144906"/>
                  </a:cubicBezTo>
                  <a:lnTo>
                    <a:pt x="0" y="144906"/>
                  </a:lnTo>
                  <a:cubicBezTo>
                    <a:pt x="0" y="64876"/>
                    <a:pt x="64876" y="0"/>
                    <a:pt x="1449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2CF00"/>
              </a:solidFill>
              <a:prstDash val="dash"/>
              <a:rou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609415" cy="318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r>
                <a:rPr lang="en-US" sz="2000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Componente de energía y potencia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70070" y="2220708"/>
            <a:ext cx="17730922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En términos generales, las tarifas reguladas se componen de cargos por energía y potencia, transmisión en redes de alta tensión, Distribución en redes de media y baja tensión, cargos de servicio público y cargo fijo por atención comercial: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345602" y="3434973"/>
            <a:ext cx="2313874" cy="1100377"/>
            <a:chOff x="0" y="0"/>
            <a:chExt cx="609415" cy="2898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09415" cy="289811"/>
            </a:xfrm>
            <a:custGeom>
              <a:avLst/>
              <a:gdLst/>
              <a:ahLst/>
              <a:cxnLst/>
              <a:rect l="l" t="t" r="r" b="b"/>
              <a:pathLst>
                <a:path w="609415" h="289811">
                  <a:moveTo>
                    <a:pt x="144906" y="0"/>
                  </a:moveTo>
                  <a:lnTo>
                    <a:pt x="464510" y="0"/>
                  </a:lnTo>
                  <a:cubicBezTo>
                    <a:pt x="502941" y="0"/>
                    <a:pt x="539799" y="15267"/>
                    <a:pt x="566974" y="42442"/>
                  </a:cubicBezTo>
                  <a:cubicBezTo>
                    <a:pt x="594149" y="69617"/>
                    <a:pt x="609415" y="106474"/>
                    <a:pt x="609415" y="144906"/>
                  </a:cubicBezTo>
                  <a:lnTo>
                    <a:pt x="609415" y="144906"/>
                  </a:lnTo>
                  <a:cubicBezTo>
                    <a:pt x="609415" y="224935"/>
                    <a:pt x="544539" y="289811"/>
                    <a:pt x="464510" y="289811"/>
                  </a:cubicBezTo>
                  <a:lnTo>
                    <a:pt x="144906" y="289811"/>
                  </a:lnTo>
                  <a:cubicBezTo>
                    <a:pt x="64876" y="289811"/>
                    <a:pt x="0" y="224935"/>
                    <a:pt x="0" y="144906"/>
                  </a:cubicBezTo>
                  <a:lnTo>
                    <a:pt x="0" y="144906"/>
                  </a:lnTo>
                  <a:cubicBezTo>
                    <a:pt x="0" y="64876"/>
                    <a:pt x="64876" y="0"/>
                    <a:pt x="1449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2CF00"/>
              </a:solidFill>
              <a:prstDash val="dash"/>
              <a:rou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609415" cy="318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r>
                <a:rPr lang="en-US" sz="2000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Componente de Transmisión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326227" y="3445807"/>
            <a:ext cx="2313874" cy="1100377"/>
            <a:chOff x="0" y="0"/>
            <a:chExt cx="609415" cy="28981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09415" cy="289811"/>
            </a:xfrm>
            <a:custGeom>
              <a:avLst/>
              <a:gdLst/>
              <a:ahLst/>
              <a:cxnLst/>
              <a:rect l="l" t="t" r="r" b="b"/>
              <a:pathLst>
                <a:path w="609415" h="289811">
                  <a:moveTo>
                    <a:pt x="144906" y="0"/>
                  </a:moveTo>
                  <a:lnTo>
                    <a:pt x="464510" y="0"/>
                  </a:lnTo>
                  <a:cubicBezTo>
                    <a:pt x="502941" y="0"/>
                    <a:pt x="539799" y="15267"/>
                    <a:pt x="566974" y="42442"/>
                  </a:cubicBezTo>
                  <a:cubicBezTo>
                    <a:pt x="594149" y="69617"/>
                    <a:pt x="609415" y="106474"/>
                    <a:pt x="609415" y="144906"/>
                  </a:cubicBezTo>
                  <a:lnTo>
                    <a:pt x="609415" y="144906"/>
                  </a:lnTo>
                  <a:cubicBezTo>
                    <a:pt x="609415" y="224935"/>
                    <a:pt x="544539" y="289811"/>
                    <a:pt x="464510" y="289811"/>
                  </a:cubicBezTo>
                  <a:lnTo>
                    <a:pt x="144906" y="289811"/>
                  </a:lnTo>
                  <a:cubicBezTo>
                    <a:pt x="64876" y="289811"/>
                    <a:pt x="0" y="224935"/>
                    <a:pt x="0" y="144906"/>
                  </a:cubicBezTo>
                  <a:lnTo>
                    <a:pt x="0" y="144906"/>
                  </a:lnTo>
                  <a:cubicBezTo>
                    <a:pt x="0" y="64876"/>
                    <a:pt x="64876" y="0"/>
                    <a:pt x="1449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2CF00"/>
              </a:solidFill>
              <a:prstDash val="dash"/>
              <a:round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609415" cy="318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r>
                <a:rPr lang="en-US" sz="2000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Componente de Distribución</a:t>
              </a: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3508" y="2242439"/>
            <a:ext cx="5871062" cy="3732290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837045" y="6414930"/>
            <a:ext cx="2765049" cy="994793"/>
            <a:chOff x="0" y="0"/>
            <a:chExt cx="805536" cy="28981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05536" cy="289811"/>
            </a:xfrm>
            <a:custGeom>
              <a:avLst/>
              <a:gdLst/>
              <a:ahLst/>
              <a:cxnLst/>
              <a:rect l="l" t="t" r="r" b="b"/>
              <a:pathLst>
                <a:path w="805536" h="289811">
                  <a:moveTo>
                    <a:pt x="55998" y="0"/>
                  </a:moveTo>
                  <a:lnTo>
                    <a:pt x="749538" y="0"/>
                  </a:lnTo>
                  <a:cubicBezTo>
                    <a:pt x="780465" y="0"/>
                    <a:pt x="805536" y="25071"/>
                    <a:pt x="805536" y="55998"/>
                  </a:cubicBezTo>
                  <a:lnTo>
                    <a:pt x="805536" y="233813"/>
                  </a:lnTo>
                  <a:cubicBezTo>
                    <a:pt x="805536" y="264740"/>
                    <a:pt x="780465" y="289811"/>
                    <a:pt x="749538" y="289811"/>
                  </a:cubicBezTo>
                  <a:lnTo>
                    <a:pt x="55998" y="289811"/>
                  </a:lnTo>
                  <a:cubicBezTo>
                    <a:pt x="25071" y="289811"/>
                    <a:pt x="0" y="264740"/>
                    <a:pt x="0" y="233813"/>
                  </a:cubicBezTo>
                  <a:lnTo>
                    <a:pt x="0" y="55998"/>
                  </a:lnTo>
                  <a:cubicBezTo>
                    <a:pt x="0" y="25071"/>
                    <a:pt x="25071" y="0"/>
                    <a:pt x="5599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2CF00"/>
              </a:solidFill>
              <a:prstDash val="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05536" cy="318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r>
                <a:rPr lang="en-US" sz="2000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LEY 21.185 | LEY PEC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37045" y="7587433"/>
            <a:ext cx="2765049" cy="994793"/>
            <a:chOff x="0" y="0"/>
            <a:chExt cx="805536" cy="2898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05536" cy="289811"/>
            </a:xfrm>
            <a:custGeom>
              <a:avLst/>
              <a:gdLst/>
              <a:ahLst/>
              <a:cxnLst/>
              <a:rect l="l" t="t" r="r" b="b"/>
              <a:pathLst>
                <a:path w="805536" h="289811">
                  <a:moveTo>
                    <a:pt x="55998" y="0"/>
                  </a:moveTo>
                  <a:lnTo>
                    <a:pt x="749538" y="0"/>
                  </a:lnTo>
                  <a:cubicBezTo>
                    <a:pt x="780465" y="0"/>
                    <a:pt x="805536" y="25071"/>
                    <a:pt x="805536" y="55998"/>
                  </a:cubicBezTo>
                  <a:lnTo>
                    <a:pt x="805536" y="233813"/>
                  </a:lnTo>
                  <a:cubicBezTo>
                    <a:pt x="805536" y="264740"/>
                    <a:pt x="780465" y="289811"/>
                    <a:pt x="749538" y="289811"/>
                  </a:cubicBezTo>
                  <a:lnTo>
                    <a:pt x="55998" y="289811"/>
                  </a:lnTo>
                  <a:cubicBezTo>
                    <a:pt x="25071" y="289811"/>
                    <a:pt x="0" y="264740"/>
                    <a:pt x="0" y="233813"/>
                  </a:cubicBezTo>
                  <a:lnTo>
                    <a:pt x="0" y="55998"/>
                  </a:lnTo>
                  <a:cubicBezTo>
                    <a:pt x="0" y="25071"/>
                    <a:pt x="25071" y="0"/>
                    <a:pt x="5599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2CF00"/>
              </a:solidFill>
              <a:prstDash val="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805536" cy="318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r>
                <a:rPr lang="en-US" sz="2000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LEY 21.472 | MPC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37045" y="8763059"/>
            <a:ext cx="2765049" cy="994793"/>
            <a:chOff x="0" y="0"/>
            <a:chExt cx="805536" cy="28981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05536" cy="289811"/>
            </a:xfrm>
            <a:custGeom>
              <a:avLst/>
              <a:gdLst/>
              <a:ahLst/>
              <a:cxnLst/>
              <a:rect l="l" t="t" r="r" b="b"/>
              <a:pathLst>
                <a:path w="805536" h="289811">
                  <a:moveTo>
                    <a:pt x="55998" y="0"/>
                  </a:moveTo>
                  <a:lnTo>
                    <a:pt x="749538" y="0"/>
                  </a:lnTo>
                  <a:cubicBezTo>
                    <a:pt x="780465" y="0"/>
                    <a:pt x="805536" y="25071"/>
                    <a:pt x="805536" y="55998"/>
                  </a:cubicBezTo>
                  <a:lnTo>
                    <a:pt x="805536" y="233813"/>
                  </a:lnTo>
                  <a:cubicBezTo>
                    <a:pt x="805536" y="264740"/>
                    <a:pt x="780465" y="289811"/>
                    <a:pt x="749538" y="289811"/>
                  </a:cubicBezTo>
                  <a:lnTo>
                    <a:pt x="55998" y="289811"/>
                  </a:lnTo>
                  <a:cubicBezTo>
                    <a:pt x="25071" y="289811"/>
                    <a:pt x="0" y="264740"/>
                    <a:pt x="0" y="233813"/>
                  </a:cubicBezTo>
                  <a:lnTo>
                    <a:pt x="0" y="55998"/>
                  </a:lnTo>
                  <a:cubicBezTo>
                    <a:pt x="0" y="25071"/>
                    <a:pt x="25071" y="0"/>
                    <a:pt x="5599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2CF00"/>
              </a:solidFill>
              <a:prstDash val="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805536" cy="318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r>
                <a:rPr lang="en-US" sz="2000">
                  <a:solidFill>
                    <a:srgbClr val="000000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LEY 21.667 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 rot="-5400000">
            <a:off x="4912516" y="6453940"/>
            <a:ext cx="1795071" cy="3017151"/>
            <a:chOff x="0" y="0"/>
            <a:chExt cx="472776" cy="79464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72776" cy="794641"/>
            </a:xfrm>
            <a:custGeom>
              <a:avLst/>
              <a:gdLst/>
              <a:ahLst/>
              <a:cxnLst/>
              <a:rect l="l" t="t" r="r" b="b"/>
              <a:pathLst>
                <a:path w="472776" h="794641">
                  <a:moveTo>
                    <a:pt x="472776" y="0"/>
                  </a:moveTo>
                  <a:lnTo>
                    <a:pt x="472776" y="680341"/>
                  </a:lnTo>
                  <a:lnTo>
                    <a:pt x="236388" y="794641"/>
                  </a:lnTo>
                  <a:lnTo>
                    <a:pt x="0" y="680341"/>
                  </a:lnTo>
                  <a:lnTo>
                    <a:pt x="0" y="0"/>
                  </a:lnTo>
                  <a:lnTo>
                    <a:pt x="472776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1D1D1B"/>
              </a:solidFill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472776" cy="708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7895151" y="7241454"/>
            <a:ext cx="568973" cy="630441"/>
          </a:xfrm>
          <a:custGeom>
            <a:avLst/>
            <a:gdLst/>
            <a:ahLst/>
            <a:cxnLst/>
            <a:rect l="l" t="t" r="r" b="b"/>
            <a:pathLst>
              <a:path w="568973" h="630441">
                <a:moveTo>
                  <a:pt x="0" y="0"/>
                </a:moveTo>
                <a:lnTo>
                  <a:pt x="568973" y="0"/>
                </a:lnTo>
                <a:lnTo>
                  <a:pt x="568973" y="630441"/>
                </a:lnTo>
                <a:lnTo>
                  <a:pt x="0" y="6304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1" name="TextBox 31"/>
          <p:cNvSpPr txBox="1"/>
          <p:nvPr/>
        </p:nvSpPr>
        <p:spPr>
          <a:xfrm>
            <a:off x="103408" y="81874"/>
            <a:ext cx="14585043" cy="982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55"/>
              </a:lnSpc>
            </a:pPr>
            <a:r>
              <a:rPr lang="en-US" sz="5182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PRINCIPIO DE LA TARIFACIÓN ELÉCTRICA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9015" y="828675"/>
            <a:ext cx="2884408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5F5F5"/>
                </a:solidFill>
                <a:latin typeface="Avenir Bold Italics"/>
                <a:ea typeface="Avenir Bold Italics"/>
                <a:cs typeface="Avenir Bold Italics"/>
                <a:sym typeface="Avenir Bold Italics"/>
              </a:rPr>
              <a:t>Contexto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70070" y="5577754"/>
            <a:ext cx="18017930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Adicionalmente, desde 2019 tres mecanismos de estabilización tarifaria han sido promulgados, la Ley 21.185 o “Ley PEC” que fue promulgada el 2019 y la Ley 21.472 o “Ley MPC” que fue promulgada en agosto de 2022.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642772" y="7634714"/>
            <a:ext cx="2209211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5"/>
              </a:lnSpc>
            </a:pPr>
            <a:r>
              <a:rPr lang="en-US" sz="2804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¿PARA QUÉ?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018010" y="7308129"/>
            <a:ext cx="8428756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2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El objetivo de estos mecanismos fue mitigar el aumento de precios en estas componentes, manteniendo los precios estables durante un cierto período. Sin embargo, esto ha provocado una acumulación de deuda.</a:t>
            </a:r>
          </a:p>
        </p:txBody>
      </p:sp>
      <p:sp>
        <p:nvSpPr>
          <p:cNvPr id="36" name="TextBox 36"/>
          <p:cNvSpPr txBox="1"/>
          <p:nvPr/>
        </p:nvSpPr>
        <p:spPr>
          <a:xfrm rot="-5400000">
            <a:off x="125466" y="6721654"/>
            <a:ext cx="766245" cy="463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1"/>
              </a:lnSpc>
            </a:pPr>
            <a:r>
              <a:rPr lang="en-US" sz="2358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2019</a:t>
            </a:r>
          </a:p>
        </p:txBody>
      </p:sp>
      <p:sp>
        <p:nvSpPr>
          <p:cNvPr id="37" name="TextBox 37"/>
          <p:cNvSpPr txBox="1"/>
          <p:nvPr/>
        </p:nvSpPr>
        <p:spPr>
          <a:xfrm rot="-5400000">
            <a:off x="88956" y="7930668"/>
            <a:ext cx="839265" cy="463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1"/>
              </a:lnSpc>
            </a:pPr>
            <a:r>
              <a:rPr lang="en-US" sz="2358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2022</a:t>
            </a:r>
          </a:p>
        </p:txBody>
      </p:sp>
      <p:sp>
        <p:nvSpPr>
          <p:cNvPr id="38" name="TextBox 38"/>
          <p:cNvSpPr txBox="1"/>
          <p:nvPr/>
        </p:nvSpPr>
        <p:spPr>
          <a:xfrm rot="-5400000">
            <a:off x="87396" y="9104732"/>
            <a:ext cx="842387" cy="463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1"/>
              </a:lnSpc>
            </a:pPr>
            <a:r>
              <a:rPr lang="en-US" sz="2358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2024</a:t>
            </a:r>
          </a:p>
        </p:txBody>
      </p:sp>
      <p:sp>
        <p:nvSpPr>
          <p:cNvPr id="39" name="Freeform 39"/>
          <p:cNvSpPr/>
          <p:nvPr/>
        </p:nvSpPr>
        <p:spPr>
          <a:xfrm rot="-10800000">
            <a:off x="16038463" y="7836563"/>
            <a:ext cx="568973" cy="630441"/>
          </a:xfrm>
          <a:custGeom>
            <a:avLst/>
            <a:gdLst/>
            <a:ahLst/>
            <a:cxnLst/>
            <a:rect l="l" t="t" r="r" b="b"/>
            <a:pathLst>
              <a:path w="568973" h="630441">
                <a:moveTo>
                  <a:pt x="0" y="0"/>
                </a:moveTo>
                <a:lnTo>
                  <a:pt x="568973" y="0"/>
                </a:lnTo>
                <a:lnTo>
                  <a:pt x="568973" y="630441"/>
                </a:lnTo>
                <a:lnTo>
                  <a:pt x="0" y="6304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0" name="TextBox 40"/>
          <p:cNvSpPr txBox="1"/>
          <p:nvPr/>
        </p:nvSpPr>
        <p:spPr>
          <a:xfrm>
            <a:off x="4226492" y="4287020"/>
            <a:ext cx="582573" cy="463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1"/>
              </a:lnSpc>
            </a:pPr>
            <a:r>
              <a:rPr lang="en-US" sz="2358" dirty="0">
                <a:solidFill>
                  <a:srgbClr val="000000"/>
                </a:solidFill>
                <a:latin typeface="Avenir Italics"/>
                <a:ea typeface="Avenir Italics"/>
                <a:cs typeface="Avenir Italics"/>
                <a:sym typeface="Avenir Italics"/>
              </a:rPr>
              <a:t>70%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104643" y="4287020"/>
            <a:ext cx="582573" cy="463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1"/>
              </a:lnSpc>
            </a:pPr>
            <a:r>
              <a:rPr lang="en-US" sz="2358">
                <a:solidFill>
                  <a:srgbClr val="000000"/>
                </a:solidFill>
                <a:latin typeface="Avenir Italics"/>
                <a:ea typeface="Avenir Italics"/>
                <a:cs typeface="Avenir Italics"/>
                <a:sym typeface="Avenir Italics"/>
              </a:rPr>
              <a:t>10%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877094" y="4250972"/>
            <a:ext cx="582573" cy="463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1"/>
              </a:lnSpc>
            </a:pPr>
            <a:r>
              <a:rPr lang="en-US" sz="2358">
                <a:solidFill>
                  <a:srgbClr val="000000"/>
                </a:solidFill>
                <a:latin typeface="Avenir Italics"/>
                <a:ea typeface="Avenir Italics"/>
                <a:cs typeface="Avenir Italics"/>
                <a:sym typeface="Avenir Italics"/>
              </a:rPr>
              <a:t>20%</a:t>
            </a:r>
          </a:p>
        </p:txBody>
      </p:sp>
      <p:sp>
        <p:nvSpPr>
          <p:cNvPr id="43" name="Freeform 43"/>
          <p:cNvSpPr/>
          <p:nvPr/>
        </p:nvSpPr>
        <p:spPr>
          <a:xfrm>
            <a:off x="16106356" y="143463"/>
            <a:ext cx="2036999" cy="630621"/>
          </a:xfrm>
          <a:custGeom>
            <a:avLst/>
            <a:gdLst/>
            <a:ahLst/>
            <a:cxnLst/>
            <a:rect l="l" t="t" r="r" b="b"/>
            <a:pathLst>
              <a:path w="2036999" h="630621">
                <a:moveTo>
                  <a:pt x="0" y="0"/>
                </a:moveTo>
                <a:lnTo>
                  <a:pt x="2036999" y="0"/>
                </a:lnTo>
                <a:lnTo>
                  <a:pt x="2036999" y="630621"/>
                </a:lnTo>
                <a:lnTo>
                  <a:pt x="0" y="6306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20545"/>
            <a:chOff x="0" y="0"/>
            <a:chExt cx="5385866" cy="5361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5866" cy="536156"/>
            </a:xfrm>
            <a:custGeom>
              <a:avLst/>
              <a:gdLst/>
              <a:ahLst/>
              <a:cxnLst/>
              <a:rect l="l" t="t" r="r" b="b"/>
              <a:pathLst>
                <a:path w="5385866" h="536156">
                  <a:moveTo>
                    <a:pt x="0" y="0"/>
                  </a:moveTo>
                  <a:lnTo>
                    <a:pt x="5385866" y="0"/>
                  </a:lnTo>
                  <a:lnTo>
                    <a:pt x="5385866" y="536156"/>
                  </a:lnTo>
                  <a:lnTo>
                    <a:pt x="0" y="536156"/>
                  </a:lnTo>
                  <a:close/>
                </a:path>
              </a:pathLst>
            </a:custGeom>
            <a:blipFill>
              <a:blip r:embed="rId3"/>
              <a:stretch>
                <a:fillRect t="-294719" b="-273295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842211" y="0"/>
            <a:ext cx="19130211" cy="1820545"/>
            <a:chOff x="0" y="0"/>
            <a:chExt cx="5038409" cy="4794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38410" cy="479485"/>
            </a:xfrm>
            <a:custGeom>
              <a:avLst/>
              <a:gdLst/>
              <a:ahLst/>
              <a:cxnLst/>
              <a:rect l="l" t="t" r="r" b="b"/>
              <a:pathLst>
                <a:path w="5038410" h="479485">
                  <a:moveTo>
                    <a:pt x="0" y="0"/>
                  </a:moveTo>
                  <a:lnTo>
                    <a:pt x="5038410" y="0"/>
                  </a:lnTo>
                  <a:lnTo>
                    <a:pt x="5038410" y="479485"/>
                  </a:lnTo>
                  <a:lnTo>
                    <a:pt x="0" y="479485"/>
                  </a:lnTo>
                  <a:close/>
                </a:path>
              </a:pathLst>
            </a:custGeom>
            <a:solidFill>
              <a:srgbClr val="1D1D1B">
                <a:alpha val="70980"/>
              </a:srgbClr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5038409" cy="527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8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6106356" y="143463"/>
            <a:ext cx="2036999" cy="630621"/>
          </a:xfrm>
          <a:custGeom>
            <a:avLst/>
            <a:gdLst/>
            <a:ahLst/>
            <a:cxnLst/>
            <a:rect l="l" t="t" r="r" b="b"/>
            <a:pathLst>
              <a:path w="2036999" h="630621">
                <a:moveTo>
                  <a:pt x="0" y="0"/>
                </a:moveTo>
                <a:lnTo>
                  <a:pt x="2036999" y="0"/>
                </a:lnTo>
                <a:lnTo>
                  <a:pt x="2036999" y="630621"/>
                </a:lnTo>
                <a:lnTo>
                  <a:pt x="0" y="6306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8" name="Group 8"/>
          <p:cNvGrpSpPr/>
          <p:nvPr/>
        </p:nvGrpSpPr>
        <p:grpSpPr>
          <a:xfrm>
            <a:off x="769052" y="4282669"/>
            <a:ext cx="16749895" cy="5476036"/>
            <a:chOff x="0" y="0"/>
            <a:chExt cx="22333194" cy="7301381"/>
          </a:xfrm>
        </p:grpSpPr>
        <p:sp>
          <p:nvSpPr>
            <p:cNvPr id="9" name="Freeform 9"/>
            <p:cNvSpPr/>
            <p:nvPr/>
          </p:nvSpPr>
          <p:spPr>
            <a:xfrm>
              <a:off x="0" y="115635"/>
              <a:ext cx="22333194" cy="7185746"/>
            </a:xfrm>
            <a:custGeom>
              <a:avLst/>
              <a:gdLst/>
              <a:ahLst/>
              <a:cxnLst/>
              <a:rect l="l" t="t" r="r" b="b"/>
              <a:pathLst>
                <a:path w="22333194" h="7185746">
                  <a:moveTo>
                    <a:pt x="0" y="0"/>
                  </a:moveTo>
                  <a:lnTo>
                    <a:pt x="22333194" y="0"/>
                  </a:lnTo>
                  <a:lnTo>
                    <a:pt x="22333194" y="7185746"/>
                  </a:lnTo>
                  <a:lnTo>
                    <a:pt x="0" y="7185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11311"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2333194" cy="2077763"/>
            </a:xfrm>
            <a:custGeom>
              <a:avLst/>
              <a:gdLst/>
              <a:ahLst/>
              <a:cxnLst/>
              <a:rect l="l" t="t" r="r" b="b"/>
              <a:pathLst>
                <a:path w="22333194" h="2077763">
                  <a:moveTo>
                    <a:pt x="0" y="0"/>
                  </a:moveTo>
                  <a:lnTo>
                    <a:pt x="22333194" y="0"/>
                  </a:lnTo>
                  <a:lnTo>
                    <a:pt x="22333194" y="2077763"/>
                  </a:lnTo>
                  <a:lnTo>
                    <a:pt x="0" y="2077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284959"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4604756"/>
              <a:ext cx="22333194" cy="1032489"/>
            </a:xfrm>
            <a:custGeom>
              <a:avLst/>
              <a:gdLst/>
              <a:ahLst/>
              <a:cxnLst/>
              <a:rect l="l" t="t" r="r" b="b"/>
              <a:pathLst>
                <a:path w="22333194" h="1032489">
                  <a:moveTo>
                    <a:pt x="0" y="0"/>
                  </a:moveTo>
                  <a:lnTo>
                    <a:pt x="22333194" y="0"/>
                  </a:lnTo>
                  <a:lnTo>
                    <a:pt x="22333194" y="1032489"/>
                  </a:lnTo>
                  <a:lnTo>
                    <a:pt x="0" y="1032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36145" b="-238540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2" name="AutoShape 12"/>
          <p:cNvSpPr/>
          <p:nvPr/>
        </p:nvSpPr>
        <p:spPr>
          <a:xfrm>
            <a:off x="788146" y="3007477"/>
            <a:ext cx="1535822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13" name="AutoShape 13"/>
          <p:cNvSpPr/>
          <p:nvPr/>
        </p:nvSpPr>
        <p:spPr>
          <a:xfrm flipV="1">
            <a:off x="2226015" y="2502477"/>
            <a:ext cx="0" cy="5050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CL"/>
          </a:p>
        </p:txBody>
      </p:sp>
      <p:sp>
        <p:nvSpPr>
          <p:cNvPr id="14" name="AutoShape 14"/>
          <p:cNvSpPr/>
          <p:nvPr/>
        </p:nvSpPr>
        <p:spPr>
          <a:xfrm>
            <a:off x="5010541" y="3007477"/>
            <a:ext cx="0" cy="5050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CL"/>
          </a:p>
        </p:txBody>
      </p:sp>
      <p:sp>
        <p:nvSpPr>
          <p:cNvPr id="15" name="AutoShape 15"/>
          <p:cNvSpPr/>
          <p:nvPr/>
        </p:nvSpPr>
        <p:spPr>
          <a:xfrm flipV="1">
            <a:off x="8381178" y="2502477"/>
            <a:ext cx="0" cy="5050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CL"/>
          </a:p>
        </p:txBody>
      </p:sp>
      <p:sp>
        <p:nvSpPr>
          <p:cNvPr id="16" name="AutoShape 16"/>
          <p:cNvSpPr/>
          <p:nvPr/>
        </p:nvSpPr>
        <p:spPr>
          <a:xfrm>
            <a:off x="11580378" y="3010875"/>
            <a:ext cx="0" cy="5050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CL"/>
          </a:p>
        </p:txBody>
      </p:sp>
      <p:sp>
        <p:nvSpPr>
          <p:cNvPr id="17" name="AutoShape 17"/>
          <p:cNvSpPr/>
          <p:nvPr/>
        </p:nvSpPr>
        <p:spPr>
          <a:xfrm flipV="1">
            <a:off x="13788177" y="2505876"/>
            <a:ext cx="0" cy="5050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CL"/>
          </a:p>
        </p:txBody>
      </p:sp>
      <p:sp>
        <p:nvSpPr>
          <p:cNvPr id="18" name="AutoShape 18"/>
          <p:cNvSpPr/>
          <p:nvPr/>
        </p:nvSpPr>
        <p:spPr>
          <a:xfrm>
            <a:off x="16167163" y="3010875"/>
            <a:ext cx="0" cy="5050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s-CL"/>
          </a:p>
        </p:txBody>
      </p:sp>
      <p:grpSp>
        <p:nvGrpSpPr>
          <p:cNvPr id="19" name="Group 19"/>
          <p:cNvGrpSpPr/>
          <p:nvPr/>
        </p:nvGrpSpPr>
        <p:grpSpPr>
          <a:xfrm>
            <a:off x="3345757" y="2249719"/>
            <a:ext cx="3329567" cy="663328"/>
            <a:chOff x="0" y="0"/>
            <a:chExt cx="876923" cy="13658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76923" cy="136587"/>
            </a:xfrm>
            <a:custGeom>
              <a:avLst/>
              <a:gdLst/>
              <a:ahLst/>
              <a:cxnLst/>
              <a:rect l="l" t="t" r="r" b="b"/>
              <a:pathLst>
                <a:path w="876923" h="136587">
                  <a:moveTo>
                    <a:pt x="0" y="0"/>
                  </a:moveTo>
                  <a:lnTo>
                    <a:pt x="876923" y="0"/>
                  </a:lnTo>
                  <a:lnTo>
                    <a:pt x="876923" y="136587"/>
                  </a:lnTo>
                  <a:lnTo>
                    <a:pt x="0" y="1365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2CF00"/>
              </a:solidFill>
              <a:prstDash val="lg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76923" cy="165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4610962" y="9795561"/>
            <a:ext cx="2907986" cy="237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0"/>
              </a:lnSpc>
            </a:pPr>
            <a:r>
              <a:rPr lang="en-US" sz="122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Fuente:  Comisión de minería y energía)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408" y="81874"/>
            <a:ext cx="14585043" cy="982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55"/>
              </a:lnSpc>
            </a:pPr>
            <a:r>
              <a:rPr lang="en-US" sz="5182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ALZAS EN LAS TARIFAS ELÉCTRICAS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0" y="828675"/>
            <a:ext cx="6459586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5F5F5"/>
                </a:solidFill>
                <a:latin typeface="Avenir Italics"/>
                <a:ea typeface="Avenir Italics"/>
                <a:cs typeface="Avenir Italics"/>
                <a:sym typeface="Avenir Italics"/>
              </a:rPr>
              <a:t>Aumentos y orígenes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07782" y="3150429"/>
            <a:ext cx="2836465" cy="66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8"/>
              </a:lnSpc>
            </a:pPr>
            <a:r>
              <a:rPr lang="en-US" sz="1855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Congelamiento de Tarifas</a:t>
            </a:r>
          </a:p>
          <a:p>
            <a:pPr algn="ctr">
              <a:lnSpc>
                <a:spcPts val="2598"/>
              </a:lnSpc>
            </a:pPr>
            <a:r>
              <a:rPr lang="en-US" sz="1855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(Ley PEC)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881253" y="1980822"/>
            <a:ext cx="859507" cy="379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dirty="0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2019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14801" y="3619500"/>
            <a:ext cx="1828799" cy="379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dirty="0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2020-2021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516078" y="2298202"/>
            <a:ext cx="2988927" cy="34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8"/>
              </a:lnSpc>
              <a:spcBef>
                <a:spcPct val="0"/>
              </a:spcBef>
            </a:pPr>
            <a:r>
              <a:rPr lang="en-US" sz="1855" u="none" strike="noStrik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Congelamiento continuado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036416" y="1980821"/>
            <a:ext cx="878983" cy="379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dirty="0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2022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448761" y="3147030"/>
            <a:ext cx="3906427" cy="66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8"/>
              </a:lnSpc>
              <a:spcBef>
                <a:spcPct val="0"/>
              </a:spcBef>
            </a:pPr>
            <a:r>
              <a:rPr lang="en-US" sz="1855" u="none" strike="noStrik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Planificación del Descongelamiento</a:t>
            </a:r>
          </a:p>
          <a:p>
            <a:pPr marL="0" lvl="0" indent="0" algn="ctr">
              <a:lnSpc>
                <a:spcPts val="2598"/>
              </a:lnSpc>
              <a:spcBef>
                <a:spcPct val="0"/>
              </a:spcBef>
            </a:pPr>
            <a:r>
              <a:rPr lang="en-US" sz="1855" u="none" strike="noStrik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y Ley MPC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179302" y="3621037"/>
            <a:ext cx="784098" cy="379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dirty="0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2023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658125" y="2034351"/>
            <a:ext cx="1806406" cy="66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8"/>
              </a:lnSpc>
              <a:spcBef>
                <a:spcPct val="0"/>
              </a:spcBef>
            </a:pPr>
            <a:r>
              <a:rPr lang="en-US" sz="1855" u="none" strike="noStrik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Primeros ajustes</a:t>
            </a:r>
          </a:p>
          <a:p>
            <a:pPr marL="0" lvl="0" indent="0" algn="ctr">
              <a:lnSpc>
                <a:spcPts val="2598"/>
              </a:lnSpc>
              <a:spcBef>
                <a:spcPct val="0"/>
              </a:spcBef>
            </a:pPr>
            <a:r>
              <a:rPr lang="en-US" sz="1855" u="none" strike="noStrik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graduales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335003" y="2005776"/>
            <a:ext cx="797935" cy="379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dirty="0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2024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553016" y="3101905"/>
            <a:ext cx="2470323" cy="66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8"/>
              </a:lnSpc>
            </a:pPr>
            <a:r>
              <a:rPr lang="en-US" sz="1855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Aumento significativo </a:t>
            </a:r>
          </a:p>
          <a:p>
            <a:pPr marL="0" lvl="0" indent="0" algn="ctr">
              <a:lnSpc>
                <a:spcPts val="2598"/>
              </a:lnSpc>
              <a:spcBef>
                <a:spcPct val="0"/>
              </a:spcBef>
            </a:pPr>
            <a:r>
              <a:rPr lang="en-US" sz="1855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y Ley 21.667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431823" y="3621037"/>
            <a:ext cx="1558603" cy="379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292" dirty="0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2025-2026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756886" y="2304746"/>
            <a:ext cx="2491249" cy="341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8"/>
              </a:lnSpc>
              <a:spcBef>
                <a:spcPct val="0"/>
              </a:spcBef>
            </a:pPr>
            <a:r>
              <a:rPr lang="en-US" sz="1855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Incrementos continuos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586672" y="3168580"/>
            <a:ext cx="3329567" cy="1025823"/>
            <a:chOff x="0" y="0"/>
            <a:chExt cx="876923" cy="20311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76923" cy="203112"/>
            </a:xfrm>
            <a:custGeom>
              <a:avLst/>
              <a:gdLst/>
              <a:ahLst/>
              <a:cxnLst/>
              <a:rect l="l" t="t" r="r" b="b"/>
              <a:pathLst>
                <a:path w="876923" h="203112">
                  <a:moveTo>
                    <a:pt x="0" y="0"/>
                  </a:moveTo>
                  <a:lnTo>
                    <a:pt x="876923" y="0"/>
                  </a:lnTo>
                  <a:lnTo>
                    <a:pt x="876923" y="203112"/>
                  </a:lnTo>
                  <a:lnTo>
                    <a:pt x="0" y="2031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2CF00"/>
              </a:solidFill>
              <a:prstDash val="lg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876923" cy="231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6300997" y="3168580"/>
            <a:ext cx="4284927" cy="985563"/>
            <a:chOff x="0" y="0"/>
            <a:chExt cx="1128540" cy="203112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128540" cy="203112"/>
            </a:xfrm>
            <a:custGeom>
              <a:avLst/>
              <a:gdLst/>
              <a:ahLst/>
              <a:cxnLst/>
              <a:rect l="l" t="t" r="r" b="b"/>
              <a:pathLst>
                <a:path w="1128540" h="203112">
                  <a:moveTo>
                    <a:pt x="0" y="0"/>
                  </a:moveTo>
                  <a:lnTo>
                    <a:pt x="1128540" y="0"/>
                  </a:lnTo>
                  <a:lnTo>
                    <a:pt x="1128540" y="203112"/>
                  </a:lnTo>
                  <a:lnTo>
                    <a:pt x="0" y="2031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2CF00"/>
              </a:solidFill>
              <a:prstDash val="lg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28575"/>
              <a:ext cx="1128540" cy="231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r>
                <a:rPr lang="en-US" sz="2000">
                  <a:solidFill>
                    <a:srgbClr val="FFFFFF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 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0442409" y="2052502"/>
            <a:ext cx="2225694" cy="932528"/>
            <a:chOff x="0" y="0"/>
            <a:chExt cx="586191" cy="188529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586191" cy="188529"/>
            </a:xfrm>
            <a:custGeom>
              <a:avLst/>
              <a:gdLst/>
              <a:ahLst/>
              <a:cxnLst/>
              <a:rect l="l" t="t" r="r" b="b"/>
              <a:pathLst>
                <a:path w="586191" h="188529">
                  <a:moveTo>
                    <a:pt x="0" y="0"/>
                  </a:moveTo>
                  <a:lnTo>
                    <a:pt x="586191" y="0"/>
                  </a:lnTo>
                  <a:lnTo>
                    <a:pt x="586191" y="188529"/>
                  </a:lnTo>
                  <a:lnTo>
                    <a:pt x="0" y="1885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2CF00"/>
              </a:solidFill>
              <a:prstDash val="lg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28575"/>
              <a:ext cx="586191" cy="217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2387627" y="3126882"/>
            <a:ext cx="2801100" cy="1067518"/>
            <a:chOff x="0" y="0"/>
            <a:chExt cx="737738" cy="203112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737738" cy="203112"/>
            </a:xfrm>
            <a:custGeom>
              <a:avLst/>
              <a:gdLst/>
              <a:ahLst/>
              <a:cxnLst/>
              <a:rect l="l" t="t" r="r" b="b"/>
              <a:pathLst>
                <a:path w="737738" h="203112">
                  <a:moveTo>
                    <a:pt x="0" y="0"/>
                  </a:moveTo>
                  <a:lnTo>
                    <a:pt x="737738" y="0"/>
                  </a:lnTo>
                  <a:lnTo>
                    <a:pt x="737738" y="203112"/>
                  </a:lnTo>
                  <a:lnTo>
                    <a:pt x="0" y="2031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2CF00"/>
              </a:solidFill>
              <a:prstDash val="lg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28575"/>
              <a:ext cx="737738" cy="231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4371760" y="2246573"/>
            <a:ext cx="3329567" cy="738455"/>
            <a:chOff x="0" y="0"/>
            <a:chExt cx="876923" cy="136587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76923" cy="136587"/>
            </a:xfrm>
            <a:custGeom>
              <a:avLst/>
              <a:gdLst/>
              <a:ahLst/>
              <a:cxnLst/>
              <a:rect l="l" t="t" r="r" b="b"/>
              <a:pathLst>
                <a:path w="876923" h="136587">
                  <a:moveTo>
                    <a:pt x="0" y="0"/>
                  </a:moveTo>
                  <a:lnTo>
                    <a:pt x="876923" y="0"/>
                  </a:lnTo>
                  <a:lnTo>
                    <a:pt x="876923" y="136587"/>
                  </a:lnTo>
                  <a:lnTo>
                    <a:pt x="0" y="1365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2CF00"/>
              </a:solidFill>
              <a:prstDash val="lgDash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28575"/>
              <a:ext cx="876923" cy="165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F5F5F5"/>
          </a:solidFill>
        </p:spPr>
        <p:txBody>
          <a:bodyPr/>
          <a:lstStyle/>
          <a:p>
            <a:endParaRPr lang="es-CL"/>
          </a:p>
        </p:txBody>
      </p:sp>
      <p:sp>
        <p:nvSpPr>
          <p:cNvPr id="3" name="AutoShape 3"/>
          <p:cNvSpPr/>
          <p:nvPr/>
        </p:nvSpPr>
        <p:spPr>
          <a:xfrm>
            <a:off x="535328" y="5179688"/>
            <a:ext cx="1748370" cy="206448"/>
          </a:xfrm>
          <a:prstGeom prst="rect">
            <a:avLst/>
          </a:prstGeom>
          <a:solidFill>
            <a:srgbClr val="F2CF00"/>
          </a:solid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9568082" y="238977"/>
            <a:ext cx="4153817" cy="3583830"/>
          </a:xfrm>
          <a:custGeom>
            <a:avLst/>
            <a:gdLst/>
            <a:ahLst/>
            <a:cxnLst/>
            <a:rect l="l" t="t" r="r" b="b"/>
            <a:pathLst>
              <a:path w="4153817" h="3583830">
                <a:moveTo>
                  <a:pt x="0" y="0"/>
                </a:moveTo>
                <a:lnTo>
                  <a:pt x="4153817" y="0"/>
                </a:lnTo>
                <a:lnTo>
                  <a:pt x="4153817" y="3583830"/>
                </a:lnTo>
                <a:lnTo>
                  <a:pt x="0" y="3583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82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12716105" y="1802307"/>
            <a:ext cx="5280550" cy="3583830"/>
          </a:xfrm>
          <a:custGeom>
            <a:avLst/>
            <a:gdLst/>
            <a:ahLst/>
            <a:cxnLst/>
            <a:rect l="l" t="t" r="r" b="b"/>
            <a:pathLst>
              <a:path w="5280550" h="3583830">
                <a:moveTo>
                  <a:pt x="0" y="0"/>
                </a:moveTo>
                <a:lnTo>
                  <a:pt x="5280550" y="0"/>
                </a:lnTo>
                <a:lnTo>
                  <a:pt x="5280550" y="3583830"/>
                </a:lnTo>
                <a:lnTo>
                  <a:pt x="0" y="3583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16542957" y="7576550"/>
            <a:ext cx="690111" cy="654743"/>
          </a:xfrm>
          <a:custGeom>
            <a:avLst/>
            <a:gdLst/>
            <a:ahLst/>
            <a:cxnLst/>
            <a:rect l="l" t="t" r="r" b="b"/>
            <a:pathLst>
              <a:path w="690111" h="654743">
                <a:moveTo>
                  <a:pt x="0" y="0"/>
                </a:moveTo>
                <a:lnTo>
                  <a:pt x="690111" y="0"/>
                </a:lnTo>
                <a:lnTo>
                  <a:pt x="690111" y="654743"/>
                </a:lnTo>
                <a:lnTo>
                  <a:pt x="0" y="6547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16593875" y="8568243"/>
            <a:ext cx="716343" cy="607101"/>
          </a:xfrm>
          <a:custGeom>
            <a:avLst/>
            <a:gdLst/>
            <a:ahLst/>
            <a:cxnLst/>
            <a:rect l="l" t="t" r="r" b="b"/>
            <a:pathLst>
              <a:path w="716343" h="607101">
                <a:moveTo>
                  <a:pt x="0" y="0"/>
                </a:moveTo>
                <a:lnTo>
                  <a:pt x="716343" y="0"/>
                </a:lnTo>
                <a:lnTo>
                  <a:pt x="716343" y="607100"/>
                </a:lnTo>
                <a:lnTo>
                  <a:pt x="0" y="607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TextBox 8"/>
          <p:cNvSpPr txBox="1"/>
          <p:nvPr/>
        </p:nvSpPr>
        <p:spPr>
          <a:xfrm>
            <a:off x="535328" y="3253094"/>
            <a:ext cx="8488096" cy="2805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39"/>
              </a:lnSpc>
            </a:pPr>
            <a:r>
              <a:rPr lang="en-US" sz="639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Contexto nacional</a:t>
            </a:r>
          </a:p>
          <a:p>
            <a:pPr algn="l">
              <a:lnSpc>
                <a:spcPts val="7039"/>
              </a:lnSpc>
            </a:pPr>
            <a:r>
              <a:rPr lang="en-US" sz="639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Energía renovable</a:t>
            </a:r>
          </a:p>
          <a:p>
            <a:pPr algn="l">
              <a:lnSpc>
                <a:spcPts val="7039"/>
              </a:lnSpc>
            </a:pPr>
            <a:endParaRPr lang="en-US" sz="6399">
              <a:solidFill>
                <a:srgbClr val="000000"/>
              </a:solidFill>
              <a:latin typeface="Avenir Bold"/>
              <a:ea typeface="Avenir Bold"/>
              <a:cs typeface="Avenir Bold"/>
              <a:sym typeface="Avenir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486558" y="5514674"/>
            <a:ext cx="3478685" cy="237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0"/>
              </a:lnSpc>
            </a:pPr>
            <a:r>
              <a:rPr lang="en-US" sz="1221">
                <a:solidFill>
                  <a:srgbClr val="F5F5F5"/>
                </a:solidFill>
                <a:latin typeface="Avenir"/>
                <a:ea typeface="Avenir"/>
                <a:cs typeface="Avenir"/>
                <a:sym typeface="Avenir"/>
              </a:rPr>
              <a:t>Fuente:  Statistical Review of World Energy (2024)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15086" y="3926942"/>
            <a:ext cx="3057043" cy="237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10"/>
              </a:lnSpc>
              <a:spcBef>
                <a:spcPct val="0"/>
              </a:spcBef>
            </a:pPr>
            <a:r>
              <a:rPr lang="en-US" sz="1221" u="none" strike="noStrike">
                <a:solidFill>
                  <a:srgbClr val="F5F5F5"/>
                </a:solidFill>
                <a:latin typeface="Avenir"/>
                <a:ea typeface="Avenir"/>
                <a:cs typeface="Avenir"/>
                <a:sym typeface="Avenir"/>
              </a:rPr>
              <a:t>Fuente:  Consultora internacional EY  (2024)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08543" y="6197314"/>
            <a:ext cx="6517358" cy="446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2"/>
              </a:lnSpc>
            </a:pPr>
            <a:r>
              <a:rPr lang="en-US" sz="2309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¿POR QUÉ LLEGA A SER UNA REVOLUCIÓN?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08543" y="6980822"/>
            <a:ext cx="8077450" cy="41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1"/>
              </a:lnSpc>
            </a:pPr>
            <a:r>
              <a:rPr lang="en-US" sz="2193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1- DISMINUCIÓN BARRERAS DE ENTRADAS ECONÓMICAS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08543" y="7497041"/>
            <a:ext cx="5663086" cy="1173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1"/>
              </a:lnSpc>
            </a:pPr>
            <a:r>
              <a:rPr lang="en-US" sz="2193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2- COMPROMISO AMBIENTAL</a:t>
            </a:r>
          </a:p>
          <a:p>
            <a:pPr marL="473623" lvl="1" indent="-236811" algn="l">
              <a:lnSpc>
                <a:spcPts val="3071"/>
              </a:lnSpc>
              <a:buFont typeface="Arial"/>
              <a:buChar char="•"/>
            </a:pPr>
            <a:r>
              <a:rPr lang="en-US" sz="2193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ACUERDO DE PARÍS (COP21)</a:t>
            </a:r>
          </a:p>
          <a:p>
            <a:pPr marL="473623" lvl="1" indent="-236811" algn="l">
              <a:lnSpc>
                <a:spcPts val="3071"/>
              </a:lnSpc>
              <a:buFont typeface="Arial"/>
              <a:buChar char="•"/>
            </a:pPr>
            <a:r>
              <a:rPr lang="en-US" sz="2193">
                <a:solidFill>
                  <a:srgbClr val="F5F5F5"/>
                </a:solidFill>
                <a:latin typeface="Avenir Bold"/>
                <a:ea typeface="Avenir Bold"/>
                <a:cs typeface="Avenir Bold"/>
                <a:sym typeface="Avenir Bold"/>
              </a:rPr>
              <a:t>POLITICA ENERGÉTICA NACIONAL</a:t>
            </a:r>
          </a:p>
        </p:txBody>
      </p:sp>
      <p:sp>
        <p:nvSpPr>
          <p:cNvPr id="14" name="AutoShape 14"/>
          <p:cNvSpPr/>
          <p:nvPr/>
        </p:nvSpPr>
        <p:spPr>
          <a:xfrm>
            <a:off x="10622465" y="9883076"/>
            <a:ext cx="7374162" cy="14288"/>
          </a:xfrm>
          <a:prstGeom prst="line">
            <a:avLst/>
          </a:prstGeom>
          <a:ln w="28575" cap="flat">
            <a:solidFill>
              <a:srgbClr val="F2C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15" name="TextBox 15"/>
          <p:cNvSpPr txBox="1"/>
          <p:nvPr/>
        </p:nvSpPr>
        <p:spPr>
          <a:xfrm>
            <a:off x="9708543" y="8786068"/>
            <a:ext cx="6885332" cy="41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1"/>
              </a:lnSpc>
            </a:pPr>
            <a:r>
              <a:rPr lang="en-US" sz="2193">
                <a:solidFill>
                  <a:srgbClr val="F2CF00"/>
                </a:solidFill>
                <a:latin typeface="Avenir Bold"/>
                <a:ea typeface="Avenir Bold"/>
                <a:cs typeface="Avenir Bold"/>
                <a:sym typeface="Avenir Bold"/>
              </a:rPr>
              <a:t>3- CONDICIONES CLIMÁTICAS FAVORABLES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106356" y="143463"/>
            <a:ext cx="2036999" cy="630621"/>
          </a:xfrm>
          <a:custGeom>
            <a:avLst/>
            <a:gdLst/>
            <a:ahLst/>
            <a:cxnLst/>
            <a:rect l="l" t="t" r="r" b="b"/>
            <a:pathLst>
              <a:path w="2036999" h="630621">
                <a:moveTo>
                  <a:pt x="0" y="0"/>
                </a:moveTo>
                <a:lnTo>
                  <a:pt x="2036999" y="0"/>
                </a:lnTo>
                <a:lnTo>
                  <a:pt x="2036999" y="630621"/>
                </a:lnTo>
                <a:lnTo>
                  <a:pt x="0" y="6306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1510</Words>
  <Application>Microsoft Office PowerPoint</Application>
  <PresentationFormat>Personalizado</PresentationFormat>
  <Paragraphs>303</Paragraphs>
  <Slides>22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4" baseType="lpstr">
      <vt:lpstr>Quattrocento</vt:lpstr>
      <vt:lpstr>Avenir</vt:lpstr>
      <vt:lpstr>Inter Bold</vt:lpstr>
      <vt:lpstr>Arial</vt:lpstr>
      <vt:lpstr>Avenir Bold Italics</vt:lpstr>
      <vt:lpstr>Avenir Bold</vt:lpstr>
      <vt:lpstr>Calibri</vt:lpstr>
      <vt:lpstr>Avenir Italics</vt:lpstr>
      <vt:lpstr>Helveticish Bold</vt:lpstr>
      <vt:lpstr>Inter</vt:lpstr>
      <vt:lpstr>Roboto Bold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CHARLA FEDEFRUTA</dc:title>
  <dc:creator>J</dc:creator>
  <cp:lastModifiedBy>pablo moran</cp:lastModifiedBy>
  <cp:revision>2</cp:revision>
  <dcterms:created xsi:type="dcterms:W3CDTF">2006-08-16T00:00:00Z</dcterms:created>
  <dcterms:modified xsi:type="dcterms:W3CDTF">2024-08-19T04:56:41Z</dcterms:modified>
  <dc:identifier>DAGNkRikfFI</dc:identifier>
</cp:coreProperties>
</file>